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5" r:id="rId1"/>
  </p:sldMasterIdLst>
  <p:notesMasterIdLst>
    <p:notesMasterId r:id="rId28"/>
  </p:notesMasterIdLst>
  <p:sldIdLst>
    <p:sldId id="256" r:id="rId2"/>
    <p:sldId id="333" r:id="rId3"/>
    <p:sldId id="334" r:id="rId4"/>
    <p:sldId id="335" r:id="rId5"/>
    <p:sldId id="258" r:id="rId6"/>
    <p:sldId id="294" r:id="rId7"/>
    <p:sldId id="320" r:id="rId8"/>
    <p:sldId id="321" r:id="rId9"/>
    <p:sldId id="322" r:id="rId10"/>
    <p:sldId id="323" r:id="rId11"/>
    <p:sldId id="324" r:id="rId12"/>
    <p:sldId id="325" r:id="rId13"/>
    <p:sldId id="328" r:id="rId14"/>
    <p:sldId id="326" r:id="rId15"/>
    <p:sldId id="336" r:id="rId16"/>
    <p:sldId id="338" r:id="rId17"/>
    <p:sldId id="337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293" r:id="rId26"/>
    <p:sldId id="31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93F"/>
    <a:srgbClr val="F3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20"/>
    <p:restoredTop sz="94585"/>
  </p:normalViewPr>
  <p:slideViewPr>
    <p:cSldViewPr snapToGrid="0">
      <p:cViewPr varScale="1">
        <p:scale>
          <a:sx n="88" d="100"/>
          <a:sy n="88" d="100"/>
        </p:scale>
        <p:origin x="17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/>
      <dgm:spPr>
        <a:solidFill>
          <a:schemeClr val="accent6"/>
        </a:solidFill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/>
      <dgm:spPr>
        <a:solidFill>
          <a:schemeClr val="accent6"/>
        </a:solidFill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/>
      <dgm:spPr>
        <a:solidFill>
          <a:schemeClr val="accent6"/>
        </a:solidFill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/>
      <dgm:spPr>
        <a:solidFill>
          <a:schemeClr val="accent6"/>
        </a:solidFill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accent6">
              <a:shade val="1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accent6">
              <a:shade val="1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accent6">
              <a:shade val="1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accent6">
              <a:shade val="1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accent6">
              <a:shade val="1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accent6">
              <a:shade val="1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accent6">
              <a:shade val="15000"/>
            </a:schemeClr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19050" cap="rnd" cmpd="sng" algn="ctr">
          <a:solidFill>
            <a:schemeClr val="accent6">
              <a:shade val="15000"/>
            </a:schemeClr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accent6">
            <a:shade val="15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1">
          <a:gsLst>
            <a:gs pos="0">
              <a:schemeClr val="accent6">
                <a:tint val="98000"/>
                <a:lumMod val="100000"/>
              </a:schemeClr>
            </a:gs>
            <a:gs pos="100000">
              <a:schemeClr val="accent6"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6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1">
          <a:gsLst>
            <a:gs pos="0">
              <a:schemeClr val="accent6">
                <a:tint val="98000"/>
                <a:lumMod val="100000"/>
              </a:schemeClr>
            </a:gs>
            <a:gs pos="100000">
              <a:schemeClr val="accent6"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6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1">
          <a:gsLst>
            <a:gs pos="0">
              <a:schemeClr val="accent6">
                <a:tint val="98000"/>
                <a:lumMod val="100000"/>
              </a:schemeClr>
            </a:gs>
            <a:gs pos="100000">
              <a:schemeClr val="accent6"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/>
          <a:lightRig rig="flat" dir="t"/>
        </a:scene3d>
        <a:sp3d>
          <a:bevelT w="38100" h="127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1">
          <a:gsLst>
            <a:gs pos="0">
              <a:schemeClr val="accent6">
                <a:tint val="98000"/>
                <a:lumMod val="100000"/>
              </a:schemeClr>
            </a:gs>
            <a:gs pos="100000">
              <a:schemeClr val="accent6"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6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536A7B0-A6D1-43FC-A8F4-792C49E9BF84}" type="datetimeFigureOut">
              <a:rPr lang="fa-IR" smtClean="0"/>
              <a:t>1447/8/17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690FFA3-D2F7-4560-AA65-11BF43B50E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31222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0FFA3-D2F7-4560-AA65-11BF43B50EAC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48656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0FFA3-D2F7-4560-AA65-11BF43B50EAC}" type="slidenum">
              <a:rPr lang="fa-IR" smtClean="0"/>
              <a:t>16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20634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3CACB4B-E93B-440F-9E52-B807BA0B3401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1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27F2-D7AF-4B3A-961F-CBBCB1B59967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F383-D6D0-44C0-8330-616A4ECD9029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7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073F-61F3-4229-91B8-9A3B22D56644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4CDE-0916-43A0-A249-E83AD771F086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5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F8679-44F8-4858-88BA-2CD365A262F7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8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1AEA-FE73-4581-8FDB-1E53D1A4CA5A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6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9405-A611-4CFB-B582-DCA3B4BFD1B2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343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D0C-2478-4861-BB5C-E16A1B38C4FB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3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12EF-155C-48EA-BAE3-ABC8094D8296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8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8D4B-BB87-4318-8885-1C4A6BAACD15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7E55-76D4-44F0-AB8C-079355F19BFA}" type="datetime1">
              <a:rPr lang="en-US" smtClean="0"/>
              <a:t>2/4/26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7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70585-F784-4534-8A56-8D6046386732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30248" y="5791200"/>
            <a:ext cx="727120" cy="835026"/>
          </a:xfrm>
          <a:prstGeom prst="verticalScroll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1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5410-CE80-43D2-A44C-FAA27AC4E1F9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EACB-6728-4C36-B4FE-628739FA43B3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3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11B80-C8FA-4353-9474-CDA3A6D2E456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7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AF683-7172-40AE-9846-4A1B0B4791EA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AC0137-48A6-4110-A098-680FF16773F0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73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microsoft.com/office/2007/relationships/hdphoto" Target="../media/hdphoto1.wdp"/><Relationship Id="rId7" Type="http://schemas.openxmlformats.org/officeDocument/2006/relationships/diagramColors" Target="../diagrams/colors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microsoft.com/office/2007/relationships/hdphoto" Target="../media/hdphoto1.wdp"/><Relationship Id="rId7" Type="http://schemas.openxmlformats.org/officeDocument/2006/relationships/diagramColors" Target="../diagrams/colors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microsoft.com/office/2007/relationships/hdphoto" Target="../media/hdphoto1.wdp"/><Relationship Id="rId7" Type="http://schemas.openxmlformats.org/officeDocument/2006/relationships/diagramColors" Target="../diagrams/colors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microsoft.com/office/2007/relationships/hdphoto" Target="../media/hdphoto1.wdp"/><Relationship Id="rId7" Type="http://schemas.openxmlformats.org/officeDocument/2006/relationships/diagramColors" Target="../diagrams/colors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microsoft.com/office/2007/relationships/hdphoto" Target="../media/hdphoto1.wdp"/><Relationship Id="rId7" Type="http://schemas.openxmlformats.org/officeDocument/2006/relationships/diagramColors" Target="../diagrams/colors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Relationship Id="rId9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microsoft.com/office/2007/relationships/hdphoto" Target="../media/hdphoto1.wdp"/><Relationship Id="rId7" Type="http://schemas.openxmlformats.org/officeDocument/2006/relationships/diagramColors" Target="../diagrams/colors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Relationship Id="rId9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microsoft.com/office/2007/relationships/diagramDrawing" Target="../diagrams/drawing15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microsoft.com/office/2007/relationships/hdphoto" Target="../media/hdphoto1.wdp"/><Relationship Id="rId7" Type="http://schemas.openxmlformats.org/officeDocument/2006/relationships/diagramColors" Target="../diagrams/colors1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7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7.xml"/><Relationship Id="rId12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7.xml"/><Relationship Id="rId11" Type="http://schemas.openxmlformats.org/officeDocument/2006/relationships/image" Target="../media/image17.png"/><Relationship Id="rId5" Type="http://schemas.openxmlformats.org/officeDocument/2006/relationships/diagramData" Target="../diagrams/data17.xml"/><Relationship Id="rId10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microsoft.com/office/2007/relationships/diagramDrawing" Target="../diagrams/drawing1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microsoft.com/office/2007/relationships/hdphoto" Target="../media/hdphoto1.wdp"/><Relationship Id="rId7" Type="http://schemas.openxmlformats.org/officeDocument/2006/relationships/diagramColors" Target="../diagrams/colors1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microsoft.com/office/2007/relationships/hdphoto" Target="../media/hdphoto1.wdp"/><Relationship Id="rId7" Type="http://schemas.openxmlformats.org/officeDocument/2006/relationships/diagramColors" Target="../diagrams/colors1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microsoft.com/office/2007/relationships/hdphoto" Target="../media/hdphoto1.wdp"/><Relationship Id="rId7" Type="http://schemas.openxmlformats.org/officeDocument/2006/relationships/diagramColors" Target="../diagrams/colors2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microsoft.com/office/2007/relationships/hdphoto" Target="../media/hdphoto1.wdp"/><Relationship Id="rId7" Type="http://schemas.openxmlformats.org/officeDocument/2006/relationships/diagramColors" Target="../diagrams/colors2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microsoft.com/office/2007/relationships/hdphoto" Target="../media/hdphoto1.wdp"/><Relationship Id="rId7" Type="http://schemas.openxmlformats.org/officeDocument/2006/relationships/diagramColors" Target="../diagrams/colors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microsoft.com/office/2007/relationships/hdphoto" Target="../media/hdphoto1.wdp"/><Relationship Id="rId7" Type="http://schemas.openxmlformats.org/officeDocument/2006/relationships/diagramColors" Target="../diagrams/colors2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8.gif"/><Relationship Id="rId4" Type="http://schemas.openxmlformats.org/officeDocument/2006/relationships/diagramData" Target="../diagrams/data3.xml"/><Relationship Id="rId9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4.xml"/><Relationship Id="rId5" Type="http://schemas.openxmlformats.org/officeDocument/2006/relationships/image" Target="../media/image2.png"/><Relationship Id="rId10" Type="http://schemas.microsoft.com/office/2007/relationships/diagramDrawing" Target="../diagrams/drawing4.xml"/><Relationship Id="rId4" Type="http://schemas.microsoft.com/office/2007/relationships/hdphoto" Target="../media/hdphoto1.wdp"/><Relationship Id="rId9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1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1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1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microsoft.com/office/2007/relationships/hdphoto" Target="../media/hdphoto1.wdp"/><Relationship Id="rId7" Type="http://schemas.openxmlformats.org/officeDocument/2006/relationships/diagramColors" Target="../diagrams/colors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itle 567">
            <a:extLst>
              <a:ext uri="{FF2B5EF4-FFF2-40B4-BE49-F238E27FC236}">
                <a16:creationId xmlns:a16="http://schemas.microsoft.com/office/drawing/2014/main" id="{DC5A8EB4-BC85-7346-E01B-377EA56E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07" y="241247"/>
            <a:ext cx="7681211" cy="518411"/>
          </a:xfrm>
        </p:spPr>
        <p:txBody>
          <a:bodyPr>
            <a:noAutofit/>
          </a:bodyPr>
          <a:lstStyle/>
          <a:p>
            <a:pPr algn="ctr"/>
            <a:r>
              <a:rPr lang="fa-IR" sz="4000" b="1" u="sng" dirty="0">
                <a:solidFill>
                  <a:srgbClr val="00B050"/>
                </a:solidFill>
                <a:cs typeface="B Nazanin" panose="00000400000000000000" pitchFamily="2" charset="-78"/>
              </a:rPr>
              <a:t>به نام هستی بخش</a:t>
            </a:r>
          </a:p>
        </p:txBody>
      </p:sp>
      <p:sp>
        <p:nvSpPr>
          <p:cNvPr id="583" name="Content Placeholder 582">
            <a:extLst>
              <a:ext uri="{FF2B5EF4-FFF2-40B4-BE49-F238E27FC236}">
                <a16:creationId xmlns:a16="http://schemas.microsoft.com/office/drawing/2014/main" id="{FB3DBA5A-2114-E967-3527-F81AA1707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1846" y="2055585"/>
            <a:ext cx="7105621" cy="4869410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endParaRPr lang="fa-IR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ctr">
              <a:buNone/>
            </a:pPr>
            <a:endParaRPr lang="fa-IR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ctr">
              <a:buNone/>
            </a:pPr>
            <a:r>
              <a:rPr lang="en-US" sz="3200" b="0" i="0" dirty="0">
                <a:effectLst/>
                <a:latin typeface="IRANSansXMedium"/>
              </a:rPr>
              <a:t>Hybrid Meta-Heuristics: LLM-Enhanced Particle Swarm Optimization</a:t>
            </a:r>
            <a:endParaRPr lang="fa-IR" sz="3200" b="0" i="0" dirty="0">
              <a:effectLst/>
              <a:latin typeface="IRANSansXMedium"/>
            </a:endParaRPr>
          </a:p>
          <a:p>
            <a:pPr marL="0" indent="0" algn="ctr">
              <a:buNone/>
            </a:pPr>
            <a:r>
              <a:rPr lang="fa-IR" sz="3200" b="1" dirty="0">
                <a:ea typeface="Calibri"/>
                <a:cs typeface="B Nazanin" panose="00000400000000000000" pitchFamily="2" charset="-78"/>
              </a:rPr>
              <a:t>ارایه دهنده : محسن حامی </a:t>
            </a:r>
          </a:p>
          <a:p>
            <a:pPr marL="0" indent="0" algn="ctr">
              <a:buNone/>
            </a:pPr>
            <a:endParaRPr lang="en-US" sz="3200" b="1" dirty="0">
              <a:ea typeface="Calibri"/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3200" b="1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ea typeface="Times New Roman" panose="02020603050405020304" pitchFamily="18" charset="0"/>
                <a:cs typeface="B Nazanin" panose="00000400000000000000" pitchFamily="2" charset="-78"/>
              </a:rPr>
              <a:t>استاد درس : دکتر عباد زاده </a:t>
            </a:r>
            <a:endParaRPr lang="en-US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fa-IR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3200" b="1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ea typeface="Times New Roman" panose="02020603050405020304" pitchFamily="18" charset="0"/>
                <a:cs typeface="B Nazanin" panose="00000400000000000000" pitchFamily="2" charset="-78"/>
              </a:rPr>
              <a:t>درس بهینه سازی فرا ابتکاری </a:t>
            </a:r>
            <a:endParaRPr lang="en-US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fa-IR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grpSp>
        <p:nvGrpSpPr>
          <p:cNvPr id="586" name="Google Shape;48;p15">
            <a:extLst>
              <a:ext uri="{FF2B5EF4-FFF2-40B4-BE49-F238E27FC236}">
                <a16:creationId xmlns:a16="http://schemas.microsoft.com/office/drawing/2014/main" id="{89E44B60-92A6-33A3-F932-B6AA5F978507}"/>
              </a:ext>
            </a:extLst>
          </p:cNvPr>
          <p:cNvGrpSpPr/>
          <p:nvPr/>
        </p:nvGrpSpPr>
        <p:grpSpPr>
          <a:xfrm>
            <a:off x="1008530" y="1506766"/>
            <a:ext cx="3681172" cy="3489573"/>
            <a:chOff x="457194" y="411475"/>
            <a:chExt cx="4385617" cy="4733627"/>
          </a:xfrm>
        </p:grpSpPr>
        <p:sp>
          <p:nvSpPr>
            <p:cNvPr id="587" name="Google Shape;49;p15">
              <a:extLst>
                <a:ext uri="{FF2B5EF4-FFF2-40B4-BE49-F238E27FC236}">
                  <a16:creationId xmlns:a16="http://schemas.microsoft.com/office/drawing/2014/main" id="{7098D6E9-8E39-010E-CE5D-12FE97759020}"/>
                </a:ext>
              </a:extLst>
            </p:cNvPr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grpSp>
          <p:nvGrpSpPr>
            <p:cNvPr id="588" name="Google Shape;50;p15">
              <a:extLst>
                <a:ext uri="{FF2B5EF4-FFF2-40B4-BE49-F238E27FC236}">
                  <a16:creationId xmlns:a16="http://schemas.microsoft.com/office/drawing/2014/main" id="{085D254A-A598-0F8C-B727-AEC224BF88B1}"/>
                </a:ext>
              </a:extLst>
            </p:cNvPr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95" name="Google Shape;51;p15">
                <a:extLst>
                  <a:ext uri="{FF2B5EF4-FFF2-40B4-BE49-F238E27FC236}">
                    <a16:creationId xmlns:a16="http://schemas.microsoft.com/office/drawing/2014/main" id="{56042D73-D785-D231-F9E0-F45FC7B8B75E}"/>
                  </a:ext>
                </a:extLst>
              </p:cNvPr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96" name="Google Shape;52;p15">
                <a:extLst>
                  <a:ext uri="{FF2B5EF4-FFF2-40B4-BE49-F238E27FC236}">
                    <a16:creationId xmlns:a16="http://schemas.microsoft.com/office/drawing/2014/main" id="{ED535885-6D3B-C8CF-DBBF-F0F438BAC01B}"/>
                  </a:ext>
                </a:extLst>
              </p:cNvPr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97" name="Google Shape;53;p15">
                <a:extLst>
                  <a:ext uri="{FF2B5EF4-FFF2-40B4-BE49-F238E27FC236}">
                    <a16:creationId xmlns:a16="http://schemas.microsoft.com/office/drawing/2014/main" id="{ED50405C-A9B0-4075-32A1-B92F2F32C4A0}"/>
                  </a:ext>
                </a:extLst>
              </p:cNvPr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98" name="Google Shape;54;p15">
                <a:extLst>
                  <a:ext uri="{FF2B5EF4-FFF2-40B4-BE49-F238E27FC236}">
                    <a16:creationId xmlns:a16="http://schemas.microsoft.com/office/drawing/2014/main" id="{184A0579-41C2-F67C-4458-C0DA5F052A34}"/>
                  </a:ext>
                </a:extLst>
              </p:cNvPr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99" name="Google Shape;55;p15">
                <a:extLst>
                  <a:ext uri="{FF2B5EF4-FFF2-40B4-BE49-F238E27FC236}">
                    <a16:creationId xmlns:a16="http://schemas.microsoft.com/office/drawing/2014/main" id="{1F3CC508-D550-F9B5-DB9C-FFE62610581F}"/>
                  </a:ext>
                </a:extLst>
              </p:cNvPr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0" name="Google Shape;56;p15">
                <a:extLst>
                  <a:ext uri="{FF2B5EF4-FFF2-40B4-BE49-F238E27FC236}">
                    <a16:creationId xmlns:a16="http://schemas.microsoft.com/office/drawing/2014/main" id="{290DA355-DC8D-E84A-3718-D463334B8F56}"/>
                  </a:ext>
                </a:extLst>
              </p:cNvPr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1" name="Google Shape;57;p15">
                <a:extLst>
                  <a:ext uri="{FF2B5EF4-FFF2-40B4-BE49-F238E27FC236}">
                    <a16:creationId xmlns:a16="http://schemas.microsoft.com/office/drawing/2014/main" id="{681AE9DF-FE32-86C3-C3B0-B13E512F8488}"/>
                  </a:ext>
                </a:extLst>
              </p:cNvPr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2" name="Google Shape;58;p15">
                <a:extLst>
                  <a:ext uri="{FF2B5EF4-FFF2-40B4-BE49-F238E27FC236}">
                    <a16:creationId xmlns:a16="http://schemas.microsoft.com/office/drawing/2014/main" id="{676BCE42-E84C-67A0-3D34-6FED80CF7DBF}"/>
                  </a:ext>
                </a:extLst>
              </p:cNvPr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3" name="Google Shape;59;p15">
                <a:extLst>
                  <a:ext uri="{FF2B5EF4-FFF2-40B4-BE49-F238E27FC236}">
                    <a16:creationId xmlns:a16="http://schemas.microsoft.com/office/drawing/2014/main" id="{49C30708-7386-2F23-2A78-814B0CE08227}"/>
                  </a:ext>
                </a:extLst>
              </p:cNvPr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4" name="Google Shape;60;p15">
                <a:extLst>
                  <a:ext uri="{FF2B5EF4-FFF2-40B4-BE49-F238E27FC236}">
                    <a16:creationId xmlns:a16="http://schemas.microsoft.com/office/drawing/2014/main" id="{B535D784-DF9D-B900-E595-0D840983F1B5}"/>
                  </a:ext>
                </a:extLst>
              </p:cNvPr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5" name="Google Shape;61;p15">
                <a:extLst>
                  <a:ext uri="{FF2B5EF4-FFF2-40B4-BE49-F238E27FC236}">
                    <a16:creationId xmlns:a16="http://schemas.microsoft.com/office/drawing/2014/main" id="{85D0C7A5-1539-97FB-8D90-E103032199F5}"/>
                  </a:ext>
                </a:extLst>
              </p:cNvPr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6" name="Google Shape;62;p15">
                <a:extLst>
                  <a:ext uri="{FF2B5EF4-FFF2-40B4-BE49-F238E27FC236}">
                    <a16:creationId xmlns:a16="http://schemas.microsoft.com/office/drawing/2014/main" id="{DFD4803F-EF6F-6544-BC3F-06349955C672}"/>
                  </a:ext>
                </a:extLst>
              </p:cNvPr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7" name="Google Shape;63;p15">
                <a:extLst>
                  <a:ext uri="{FF2B5EF4-FFF2-40B4-BE49-F238E27FC236}">
                    <a16:creationId xmlns:a16="http://schemas.microsoft.com/office/drawing/2014/main" id="{532E0F24-2D6D-F7A4-4AE4-F074DBF04200}"/>
                  </a:ext>
                </a:extLst>
              </p:cNvPr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8" name="Google Shape;64;p15">
                <a:extLst>
                  <a:ext uri="{FF2B5EF4-FFF2-40B4-BE49-F238E27FC236}">
                    <a16:creationId xmlns:a16="http://schemas.microsoft.com/office/drawing/2014/main" id="{6D00950D-F8D4-BA9F-136C-8F7FA86CBD50}"/>
                  </a:ext>
                </a:extLst>
              </p:cNvPr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9" name="Google Shape;65;p15">
                <a:extLst>
                  <a:ext uri="{FF2B5EF4-FFF2-40B4-BE49-F238E27FC236}">
                    <a16:creationId xmlns:a16="http://schemas.microsoft.com/office/drawing/2014/main" id="{8B7C9528-BC6D-F872-E8D1-5277EF048913}"/>
                  </a:ext>
                </a:extLst>
              </p:cNvPr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0" name="Google Shape;66;p15">
                <a:extLst>
                  <a:ext uri="{FF2B5EF4-FFF2-40B4-BE49-F238E27FC236}">
                    <a16:creationId xmlns:a16="http://schemas.microsoft.com/office/drawing/2014/main" id="{E8FB771F-588C-B87C-9424-A04EAC69FF8E}"/>
                  </a:ext>
                </a:extLst>
              </p:cNvPr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002060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1" name="Google Shape;67;p15">
                <a:extLst>
                  <a:ext uri="{FF2B5EF4-FFF2-40B4-BE49-F238E27FC236}">
                    <a16:creationId xmlns:a16="http://schemas.microsoft.com/office/drawing/2014/main" id="{304C2A67-ABC2-A87C-F6B4-779B0EDDD41D}"/>
                  </a:ext>
                </a:extLst>
              </p:cNvPr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2" name="Google Shape;68;p15">
                <a:extLst>
                  <a:ext uri="{FF2B5EF4-FFF2-40B4-BE49-F238E27FC236}">
                    <a16:creationId xmlns:a16="http://schemas.microsoft.com/office/drawing/2014/main" id="{0AA406BB-6DA6-EE99-63DE-027BC8077D42}"/>
                  </a:ext>
                </a:extLst>
              </p:cNvPr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3" name="Google Shape;69;p15">
                <a:extLst>
                  <a:ext uri="{FF2B5EF4-FFF2-40B4-BE49-F238E27FC236}">
                    <a16:creationId xmlns:a16="http://schemas.microsoft.com/office/drawing/2014/main" id="{9E191418-CFE9-6E14-F0A8-4DD567E491B7}"/>
                  </a:ext>
                </a:extLst>
              </p:cNvPr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4" name="Google Shape;70;p15">
                <a:extLst>
                  <a:ext uri="{FF2B5EF4-FFF2-40B4-BE49-F238E27FC236}">
                    <a16:creationId xmlns:a16="http://schemas.microsoft.com/office/drawing/2014/main" id="{FC3295C2-3E10-0FE8-310D-45475EE340A3}"/>
                  </a:ext>
                </a:extLst>
              </p:cNvPr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5" name="Google Shape;71;p15">
                <a:extLst>
                  <a:ext uri="{FF2B5EF4-FFF2-40B4-BE49-F238E27FC236}">
                    <a16:creationId xmlns:a16="http://schemas.microsoft.com/office/drawing/2014/main" id="{2B1AE94C-9C18-612A-A0AE-D1058B5EFEF9}"/>
                  </a:ext>
                </a:extLst>
              </p:cNvPr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6" name="Google Shape;72;p15">
                <a:extLst>
                  <a:ext uri="{FF2B5EF4-FFF2-40B4-BE49-F238E27FC236}">
                    <a16:creationId xmlns:a16="http://schemas.microsoft.com/office/drawing/2014/main" id="{B31815A7-4477-2171-DD85-C0565FA70FE6}"/>
                  </a:ext>
                </a:extLst>
              </p:cNvPr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7" name="Google Shape;73;p15">
                <a:extLst>
                  <a:ext uri="{FF2B5EF4-FFF2-40B4-BE49-F238E27FC236}">
                    <a16:creationId xmlns:a16="http://schemas.microsoft.com/office/drawing/2014/main" id="{03AD39FE-2D43-5E23-848C-F7B817CC581C}"/>
                  </a:ext>
                </a:extLst>
              </p:cNvPr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8" name="Google Shape;74;p15">
                <a:extLst>
                  <a:ext uri="{FF2B5EF4-FFF2-40B4-BE49-F238E27FC236}">
                    <a16:creationId xmlns:a16="http://schemas.microsoft.com/office/drawing/2014/main" id="{D4A35868-6CAA-7E72-A777-6E4B25020BB8}"/>
                  </a:ext>
                </a:extLst>
              </p:cNvPr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9" name="Google Shape;75;p15">
                <a:extLst>
                  <a:ext uri="{FF2B5EF4-FFF2-40B4-BE49-F238E27FC236}">
                    <a16:creationId xmlns:a16="http://schemas.microsoft.com/office/drawing/2014/main" id="{CAF45968-33AC-0FDF-9CA5-B6E08266721E}"/>
                  </a:ext>
                </a:extLst>
              </p:cNvPr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0" name="Google Shape;76;p15">
                <a:extLst>
                  <a:ext uri="{FF2B5EF4-FFF2-40B4-BE49-F238E27FC236}">
                    <a16:creationId xmlns:a16="http://schemas.microsoft.com/office/drawing/2014/main" id="{68177CDB-09BE-0CFD-1CB3-E4E2811CA379}"/>
                  </a:ext>
                </a:extLst>
              </p:cNvPr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1" name="Google Shape;77;p15">
                <a:extLst>
                  <a:ext uri="{FF2B5EF4-FFF2-40B4-BE49-F238E27FC236}">
                    <a16:creationId xmlns:a16="http://schemas.microsoft.com/office/drawing/2014/main" id="{C4C63338-DED3-1F06-8A93-8BBDEABFE665}"/>
                  </a:ext>
                </a:extLst>
              </p:cNvPr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2" name="Google Shape;78;p15">
                <a:extLst>
                  <a:ext uri="{FF2B5EF4-FFF2-40B4-BE49-F238E27FC236}">
                    <a16:creationId xmlns:a16="http://schemas.microsoft.com/office/drawing/2014/main" id="{A1F3DEE8-96C9-FC3D-3391-EB859E6CEC77}"/>
                  </a:ext>
                </a:extLst>
              </p:cNvPr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3" name="Google Shape;79;p15">
                <a:extLst>
                  <a:ext uri="{FF2B5EF4-FFF2-40B4-BE49-F238E27FC236}">
                    <a16:creationId xmlns:a16="http://schemas.microsoft.com/office/drawing/2014/main" id="{CAB9B369-8771-5739-5C0D-5CB38CDA990C}"/>
                  </a:ext>
                </a:extLst>
              </p:cNvPr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4" name="Google Shape;80;p15">
                <a:extLst>
                  <a:ext uri="{FF2B5EF4-FFF2-40B4-BE49-F238E27FC236}">
                    <a16:creationId xmlns:a16="http://schemas.microsoft.com/office/drawing/2014/main" id="{8B0F8EFA-0AB5-8C90-1840-4D587EFCDEC4}"/>
                  </a:ext>
                </a:extLst>
              </p:cNvPr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5" name="Google Shape;81;p15">
                <a:extLst>
                  <a:ext uri="{FF2B5EF4-FFF2-40B4-BE49-F238E27FC236}">
                    <a16:creationId xmlns:a16="http://schemas.microsoft.com/office/drawing/2014/main" id="{E8BC5B7A-0252-9DA4-7768-EA2009285404}"/>
                  </a:ext>
                </a:extLst>
              </p:cNvPr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6" name="Google Shape;82;p15">
                <a:extLst>
                  <a:ext uri="{FF2B5EF4-FFF2-40B4-BE49-F238E27FC236}">
                    <a16:creationId xmlns:a16="http://schemas.microsoft.com/office/drawing/2014/main" id="{20166E7D-68D2-024B-3199-B1088EB2D0F2}"/>
                  </a:ext>
                </a:extLst>
              </p:cNvPr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7" name="Google Shape;83;p15">
                <a:extLst>
                  <a:ext uri="{FF2B5EF4-FFF2-40B4-BE49-F238E27FC236}">
                    <a16:creationId xmlns:a16="http://schemas.microsoft.com/office/drawing/2014/main" id="{C7258139-DCEA-022E-D9D7-A22245539F04}"/>
                  </a:ext>
                </a:extLst>
              </p:cNvPr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8" name="Google Shape;84;p15">
                <a:extLst>
                  <a:ext uri="{FF2B5EF4-FFF2-40B4-BE49-F238E27FC236}">
                    <a16:creationId xmlns:a16="http://schemas.microsoft.com/office/drawing/2014/main" id="{60DE0E10-179E-CA72-6258-BADC2A9A5318}"/>
                  </a:ext>
                </a:extLst>
              </p:cNvPr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9" name="Google Shape;85;p15">
                <a:extLst>
                  <a:ext uri="{FF2B5EF4-FFF2-40B4-BE49-F238E27FC236}">
                    <a16:creationId xmlns:a16="http://schemas.microsoft.com/office/drawing/2014/main" id="{7171A5D4-02DF-F6BF-28E8-441238BF7C11}"/>
                  </a:ext>
                </a:extLst>
              </p:cNvPr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0" name="Google Shape;86;p15">
                <a:extLst>
                  <a:ext uri="{FF2B5EF4-FFF2-40B4-BE49-F238E27FC236}">
                    <a16:creationId xmlns:a16="http://schemas.microsoft.com/office/drawing/2014/main" id="{A35156E7-7756-F7ED-FEB7-C1A52CA93BC3}"/>
                  </a:ext>
                </a:extLst>
              </p:cNvPr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1" name="Google Shape;87;p15">
                <a:extLst>
                  <a:ext uri="{FF2B5EF4-FFF2-40B4-BE49-F238E27FC236}">
                    <a16:creationId xmlns:a16="http://schemas.microsoft.com/office/drawing/2014/main" id="{E253D4FC-91CB-E627-AD7B-DADDE3838A57}"/>
                  </a:ext>
                </a:extLst>
              </p:cNvPr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2" name="Google Shape;88;p15">
                <a:extLst>
                  <a:ext uri="{FF2B5EF4-FFF2-40B4-BE49-F238E27FC236}">
                    <a16:creationId xmlns:a16="http://schemas.microsoft.com/office/drawing/2014/main" id="{11D48BEC-F049-AE02-97A8-883534B1545F}"/>
                  </a:ext>
                </a:extLst>
              </p:cNvPr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3" name="Google Shape;89;p15">
                <a:extLst>
                  <a:ext uri="{FF2B5EF4-FFF2-40B4-BE49-F238E27FC236}">
                    <a16:creationId xmlns:a16="http://schemas.microsoft.com/office/drawing/2014/main" id="{338931C6-8C66-2BBA-F51F-C8B06146333D}"/>
                  </a:ext>
                </a:extLst>
              </p:cNvPr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4" name="Google Shape;90;p15">
                <a:extLst>
                  <a:ext uri="{FF2B5EF4-FFF2-40B4-BE49-F238E27FC236}">
                    <a16:creationId xmlns:a16="http://schemas.microsoft.com/office/drawing/2014/main" id="{12EAF5CF-41CB-0353-DAD0-63357E02DCE6}"/>
                  </a:ext>
                </a:extLst>
              </p:cNvPr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5" name="Google Shape;91;p15">
                <a:extLst>
                  <a:ext uri="{FF2B5EF4-FFF2-40B4-BE49-F238E27FC236}">
                    <a16:creationId xmlns:a16="http://schemas.microsoft.com/office/drawing/2014/main" id="{ACBE8750-47F8-BA90-94A2-F2C988E94A2B}"/>
                  </a:ext>
                </a:extLst>
              </p:cNvPr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6" name="Google Shape;92;p15">
                <a:extLst>
                  <a:ext uri="{FF2B5EF4-FFF2-40B4-BE49-F238E27FC236}">
                    <a16:creationId xmlns:a16="http://schemas.microsoft.com/office/drawing/2014/main" id="{B40243DD-E622-5118-4F30-30E1E7835079}"/>
                  </a:ext>
                </a:extLst>
              </p:cNvPr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7" name="Google Shape;93;p15">
                <a:extLst>
                  <a:ext uri="{FF2B5EF4-FFF2-40B4-BE49-F238E27FC236}">
                    <a16:creationId xmlns:a16="http://schemas.microsoft.com/office/drawing/2014/main" id="{9B421883-3815-EAA4-6741-F36AA3344096}"/>
                  </a:ext>
                </a:extLst>
              </p:cNvPr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8" name="Google Shape;94;p15">
                <a:extLst>
                  <a:ext uri="{FF2B5EF4-FFF2-40B4-BE49-F238E27FC236}">
                    <a16:creationId xmlns:a16="http://schemas.microsoft.com/office/drawing/2014/main" id="{F4FE4AAA-47CB-3928-003F-8DC0D75E2BF7}"/>
                  </a:ext>
                </a:extLst>
              </p:cNvPr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9" name="Google Shape;95;p15">
                <a:extLst>
                  <a:ext uri="{FF2B5EF4-FFF2-40B4-BE49-F238E27FC236}">
                    <a16:creationId xmlns:a16="http://schemas.microsoft.com/office/drawing/2014/main" id="{D24102CC-3DFA-F711-A779-B0C44A3E62CF}"/>
                  </a:ext>
                </a:extLst>
              </p:cNvPr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0" name="Google Shape;96;p15">
                <a:extLst>
                  <a:ext uri="{FF2B5EF4-FFF2-40B4-BE49-F238E27FC236}">
                    <a16:creationId xmlns:a16="http://schemas.microsoft.com/office/drawing/2014/main" id="{69B3DB02-1429-4A64-1D3F-8A53F345F481}"/>
                  </a:ext>
                </a:extLst>
              </p:cNvPr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1" name="Google Shape;97;p15">
                <a:extLst>
                  <a:ext uri="{FF2B5EF4-FFF2-40B4-BE49-F238E27FC236}">
                    <a16:creationId xmlns:a16="http://schemas.microsoft.com/office/drawing/2014/main" id="{1A77281B-7293-A41C-38D2-11EE784A2573}"/>
                  </a:ext>
                </a:extLst>
              </p:cNvPr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2" name="Google Shape;98;p15">
                <a:extLst>
                  <a:ext uri="{FF2B5EF4-FFF2-40B4-BE49-F238E27FC236}">
                    <a16:creationId xmlns:a16="http://schemas.microsoft.com/office/drawing/2014/main" id="{170BAE4A-56F0-CBAE-ECB3-A8F0E7FB269C}"/>
                  </a:ext>
                </a:extLst>
              </p:cNvPr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3" name="Google Shape;99;p15">
                <a:extLst>
                  <a:ext uri="{FF2B5EF4-FFF2-40B4-BE49-F238E27FC236}">
                    <a16:creationId xmlns:a16="http://schemas.microsoft.com/office/drawing/2014/main" id="{9829E508-C658-F19E-22A6-26D444D715F7}"/>
                  </a:ext>
                </a:extLst>
              </p:cNvPr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4" name="Google Shape;100;p15">
                <a:extLst>
                  <a:ext uri="{FF2B5EF4-FFF2-40B4-BE49-F238E27FC236}">
                    <a16:creationId xmlns:a16="http://schemas.microsoft.com/office/drawing/2014/main" id="{EA3B7633-4973-1F50-523D-06AE38D5E94A}"/>
                  </a:ext>
                </a:extLst>
              </p:cNvPr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5" name="Google Shape;101;p15">
                <a:extLst>
                  <a:ext uri="{FF2B5EF4-FFF2-40B4-BE49-F238E27FC236}">
                    <a16:creationId xmlns:a16="http://schemas.microsoft.com/office/drawing/2014/main" id="{D72930F0-4218-5188-9DAF-8437293CF1AB}"/>
                  </a:ext>
                </a:extLst>
              </p:cNvPr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6" name="Google Shape;102;p15">
                <a:extLst>
                  <a:ext uri="{FF2B5EF4-FFF2-40B4-BE49-F238E27FC236}">
                    <a16:creationId xmlns:a16="http://schemas.microsoft.com/office/drawing/2014/main" id="{C859C62B-48C4-AA82-6B1D-BF8DA11B2550}"/>
                  </a:ext>
                </a:extLst>
              </p:cNvPr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7" name="Google Shape;103;p15">
                <a:extLst>
                  <a:ext uri="{FF2B5EF4-FFF2-40B4-BE49-F238E27FC236}">
                    <a16:creationId xmlns:a16="http://schemas.microsoft.com/office/drawing/2014/main" id="{A86DDAFE-E15B-16CB-A300-7DDF0F071310}"/>
                  </a:ext>
                </a:extLst>
              </p:cNvPr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8" name="Google Shape;104;p15">
                <a:extLst>
                  <a:ext uri="{FF2B5EF4-FFF2-40B4-BE49-F238E27FC236}">
                    <a16:creationId xmlns:a16="http://schemas.microsoft.com/office/drawing/2014/main" id="{1DE9D737-081E-7C64-6168-76F0071D8F5F}"/>
                  </a:ext>
                </a:extLst>
              </p:cNvPr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9" name="Google Shape;105;p15">
                <a:extLst>
                  <a:ext uri="{FF2B5EF4-FFF2-40B4-BE49-F238E27FC236}">
                    <a16:creationId xmlns:a16="http://schemas.microsoft.com/office/drawing/2014/main" id="{A77A5E49-4DA8-1828-9444-E2C3CD93EA7D}"/>
                  </a:ext>
                </a:extLst>
              </p:cNvPr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0" name="Google Shape;106;p15">
                <a:extLst>
                  <a:ext uri="{FF2B5EF4-FFF2-40B4-BE49-F238E27FC236}">
                    <a16:creationId xmlns:a16="http://schemas.microsoft.com/office/drawing/2014/main" id="{0A4E6139-F909-670E-22BC-B7D3F8F616A0}"/>
                  </a:ext>
                </a:extLst>
              </p:cNvPr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1" name="Google Shape;107;p15">
                <a:extLst>
                  <a:ext uri="{FF2B5EF4-FFF2-40B4-BE49-F238E27FC236}">
                    <a16:creationId xmlns:a16="http://schemas.microsoft.com/office/drawing/2014/main" id="{F6958995-56CD-236A-88DB-32C6BACFEB2F}"/>
                  </a:ext>
                </a:extLst>
              </p:cNvPr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2" name="Google Shape;108;p15">
                <a:extLst>
                  <a:ext uri="{FF2B5EF4-FFF2-40B4-BE49-F238E27FC236}">
                    <a16:creationId xmlns:a16="http://schemas.microsoft.com/office/drawing/2014/main" id="{00C3315C-83F5-94A8-74C8-988348ACD3F2}"/>
                  </a:ext>
                </a:extLst>
              </p:cNvPr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3" name="Google Shape;109;p15">
                <a:extLst>
                  <a:ext uri="{FF2B5EF4-FFF2-40B4-BE49-F238E27FC236}">
                    <a16:creationId xmlns:a16="http://schemas.microsoft.com/office/drawing/2014/main" id="{6FB108D8-D77B-F2B2-E925-25491F479C20}"/>
                  </a:ext>
                </a:extLst>
              </p:cNvPr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4" name="Google Shape;110;p15">
                <a:extLst>
                  <a:ext uri="{FF2B5EF4-FFF2-40B4-BE49-F238E27FC236}">
                    <a16:creationId xmlns:a16="http://schemas.microsoft.com/office/drawing/2014/main" id="{B2D4003B-AF9B-D2FE-E9FB-08F10DF626EE}"/>
                  </a:ext>
                </a:extLst>
              </p:cNvPr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5" name="Google Shape;111;p15">
                <a:extLst>
                  <a:ext uri="{FF2B5EF4-FFF2-40B4-BE49-F238E27FC236}">
                    <a16:creationId xmlns:a16="http://schemas.microsoft.com/office/drawing/2014/main" id="{CE18E381-559A-4E10-7CE9-D939E9F3EEF8}"/>
                  </a:ext>
                </a:extLst>
              </p:cNvPr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6" name="Google Shape;112;p15">
                <a:extLst>
                  <a:ext uri="{FF2B5EF4-FFF2-40B4-BE49-F238E27FC236}">
                    <a16:creationId xmlns:a16="http://schemas.microsoft.com/office/drawing/2014/main" id="{DAFD8678-F9B2-D012-C3B2-17F03F4F4AF5}"/>
                  </a:ext>
                </a:extLst>
              </p:cNvPr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7" name="Google Shape;113;p15">
                <a:extLst>
                  <a:ext uri="{FF2B5EF4-FFF2-40B4-BE49-F238E27FC236}">
                    <a16:creationId xmlns:a16="http://schemas.microsoft.com/office/drawing/2014/main" id="{14BB06B6-5B69-E3C8-D456-E3F4D3768A6D}"/>
                  </a:ext>
                </a:extLst>
              </p:cNvPr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8" name="Google Shape;114;p15">
                <a:extLst>
                  <a:ext uri="{FF2B5EF4-FFF2-40B4-BE49-F238E27FC236}">
                    <a16:creationId xmlns:a16="http://schemas.microsoft.com/office/drawing/2014/main" id="{8F947AB1-AFD9-3474-DE36-7C60970877BE}"/>
                  </a:ext>
                </a:extLst>
              </p:cNvPr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9" name="Google Shape;115;p15">
                <a:extLst>
                  <a:ext uri="{FF2B5EF4-FFF2-40B4-BE49-F238E27FC236}">
                    <a16:creationId xmlns:a16="http://schemas.microsoft.com/office/drawing/2014/main" id="{5282B7FC-D495-C064-4ADE-6F426BFD3B82}"/>
                  </a:ext>
                </a:extLst>
              </p:cNvPr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0" name="Google Shape;116;p15">
                <a:extLst>
                  <a:ext uri="{FF2B5EF4-FFF2-40B4-BE49-F238E27FC236}">
                    <a16:creationId xmlns:a16="http://schemas.microsoft.com/office/drawing/2014/main" id="{7B880598-3E3C-18F5-2C86-4D7966B05BAE}"/>
                  </a:ext>
                </a:extLst>
              </p:cNvPr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1" name="Google Shape;117;p15">
                <a:extLst>
                  <a:ext uri="{FF2B5EF4-FFF2-40B4-BE49-F238E27FC236}">
                    <a16:creationId xmlns:a16="http://schemas.microsoft.com/office/drawing/2014/main" id="{3860EFEC-50A5-EC90-6960-F45C081CFCE7}"/>
                  </a:ext>
                </a:extLst>
              </p:cNvPr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2" name="Google Shape;118;p15">
                <a:extLst>
                  <a:ext uri="{FF2B5EF4-FFF2-40B4-BE49-F238E27FC236}">
                    <a16:creationId xmlns:a16="http://schemas.microsoft.com/office/drawing/2014/main" id="{103F1F82-F89D-E676-B9EB-6D598DA6D01A}"/>
                  </a:ext>
                </a:extLst>
              </p:cNvPr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3" name="Google Shape;119;p15">
                <a:extLst>
                  <a:ext uri="{FF2B5EF4-FFF2-40B4-BE49-F238E27FC236}">
                    <a16:creationId xmlns:a16="http://schemas.microsoft.com/office/drawing/2014/main" id="{65EDFE7E-C6A8-17DE-0BBA-D2FA42BBDC71}"/>
                  </a:ext>
                </a:extLst>
              </p:cNvPr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4" name="Google Shape;120;p15">
                <a:extLst>
                  <a:ext uri="{FF2B5EF4-FFF2-40B4-BE49-F238E27FC236}">
                    <a16:creationId xmlns:a16="http://schemas.microsoft.com/office/drawing/2014/main" id="{01A43951-6E35-AC49-DA2E-0AE8F8397DFD}"/>
                  </a:ext>
                </a:extLst>
              </p:cNvPr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5" name="Google Shape;121;p15">
                <a:extLst>
                  <a:ext uri="{FF2B5EF4-FFF2-40B4-BE49-F238E27FC236}">
                    <a16:creationId xmlns:a16="http://schemas.microsoft.com/office/drawing/2014/main" id="{BA8D4E0A-E887-8030-E425-7658FAD7E715}"/>
                  </a:ext>
                </a:extLst>
              </p:cNvPr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6" name="Google Shape;122;p15">
                <a:extLst>
                  <a:ext uri="{FF2B5EF4-FFF2-40B4-BE49-F238E27FC236}">
                    <a16:creationId xmlns:a16="http://schemas.microsoft.com/office/drawing/2014/main" id="{9543D4FF-0282-20A8-CFEE-3C8C1654ABE2}"/>
                  </a:ext>
                </a:extLst>
              </p:cNvPr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7" name="Google Shape;123;p15">
                <a:extLst>
                  <a:ext uri="{FF2B5EF4-FFF2-40B4-BE49-F238E27FC236}">
                    <a16:creationId xmlns:a16="http://schemas.microsoft.com/office/drawing/2014/main" id="{0A69416C-03E4-7EDD-D9BB-743FD59CDFD9}"/>
                  </a:ext>
                </a:extLst>
              </p:cNvPr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8" name="Google Shape;124;p15">
                <a:extLst>
                  <a:ext uri="{FF2B5EF4-FFF2-40B4-BE49-F238E27FC236}">
                    <a16:creationId xmlns:a16="http://schemas.microsoft.com/office/drawing/2014/main" id="{097EE744-8304-DD85-904B-4882A56EBA9E}"/>
                  </a:ext>
                </a:extLst>
              </p:cNvPr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9" name="Google Shape;125;p15">
                <a:extLst>
                  <a:ext uri="{FF2B5EF4-FFF2-40B4-BE49-F238E27FC236}">
                    <a16:creationId xmlns:a16="http://schemas.microsoft.com/office/drawing/2014/main" id="{F388A189-E1F9-2E5A-0F00-415751353FAC}"/>
                  </a:ext>
                </a:extLst>
              </p:cNvPr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0" name="Google Shape;126;p15">
                <a:extLst>
                  <a:ext uri="{FF2B5EF4-FFF2-40B4-BE49-F238E27FC236}">
                    <a16:creationId xmlns:a16="http://schemas.microsoft.com/office/drawing/2014/main" id="{DF00E144-FAB1-A8DE-C595-636D08C80B08}"/>
                  </a:ext>
                </a:extLst>
              </p:cNvPr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1" name="Google Shape;127;p15">
                <a:extLst>
                  <a:ext uri="{FF2B5EF4-FFF2-40B4-BE49-F238E27FC236}">
                    <a16:creationId xmlns:a16="http://schemas.microsoft.com/office/drawing/2014/main" id="{2CBB68DA-18CC-380F-D5C1-0261832CECB6}"/>
                  </a:ext>
                </a:extLst>
              </p:cNvPr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2" name="Google Shape;128;p15">
                <a:extLst>
                  <a:ext uri="{FF2B5EF4-FFF2-40B4-BE49-F238E27FC236}">
                    <a16:creationId xmlns:a16="http://schemas.microsoft.com/office/drawing/2014/main" id="{64C12261-06E4-FEF6-0872-E0C0953EA3D4}"/>
                  </a:ext>
                </a:extLst>
              </p:cNvPr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3" name="Google Shape;129;p15">
                <a:extLst>
                  <a:ext uri="{FF2B5EF4-FFF2-40B4-BE49-F238E27FC236}">
                    <a16:creationId xmlns:a16="http://schemas.microsoft.com/office/drawing/2014/main" id="{5A8E6C82-9764-0F63-05F4-70678DF830D0}"/>
                  </a:ext>
                </a:extLst>
              </p:cNvPr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4" name="Google Shape;130;p15">
                <a:extLst>
                  <a:ext uri="{FF2B5EF4-FFF2-40B4-BE49-F238E27FC236}">
                    <a16:creationId xmlns:a16="http://schemas.microsoft.com/office/drawing/2014/main" id="{65BC904C-F676-9795-885D-2BB54E2F18DB}"/>
                  </a:ext>
                </a:extLst>
              </p:cNvPr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5" name="Google Shape;131;p15">
                <a:extLst>
                  <a:ext uri="{FF2B5EF4-FFF2-40B4-BE49-F238E27FC236}">
                    <a16:creationId xmlns:a16="http://schemas.microsoft.com/office/drawing/2014/main" id="{AA338DD7-A487-9AA0-DCB9-C43875232421}"/>
                  </a:ext>
                </a:extLst>
              </p:cNvPr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6" name="Google Shape;132;p15">
                <a:extLst>
                  <a:ext uri="{FF2B5EF4-FFF2-40B4-BE49-F238E27FC236}">
                    <a16:creationId xmlns:a16="http://schemas.microsoft.com/office/drawing/2014/main" id="{05046B1D-A348-7EAA-47BF-5585678C1C5A}"/>
                  </a:ext>
                </a:extLst>
              </p:cNvPr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7" name="Google Shape;133;p15">
                <a:extLst>
                  <a:ext uri="{FF2B5EF4-FFF2-40B4-BE49-F238E27FC236}">
                    <a16:creationId xmlns:a16="http://schemas.microsoft.com/office/drawing/2014/main" id="{D4131BE7-9978-803D-8872-A9912F7AF483}"/>
                  </a:ext>
                </a:extLst>
              </p:cNvPr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8" name="Google Shape;134;p15">
                <a:extLst>
                  <a:ext uri="{FF2B5EF4-FFF2-40B4-BE49-F238E27FC236}">
                    <a16:creationId xmlns:a16="http://schemas.microsoft.com/office/drawing/2014/main" id="{9D4E3C71-7F1D-C5C2-82B1-3EF689C1A059}"/>
                  </a:ext>
                </a:extLst>
              </p:cNvPr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9" name="Google Shape;135;p15">
                <a:extLst>
                  <a:ext uri="{FF2B5EF4-FFF2-40B4-BE49-F238E27FC236}">
                    <a16:creationId xmlns:a16="http://schemas.microsoft.com/office/drawing/2014/main" id="{C88D4A7F-E723-B929-C83E-B39CFAC65FBD}"/>
                  </a:ext>
                </a:extLst>
              </p:cNvPr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0" name="Google Shape;136;p15">
                <a:extLst>
                  <a:ext uri="{FF2B5EF4-FFF2-40B4-BE49-F238E27FC236}">
                    <a16:creationId xmlns:a16="http://schemas.microsoft.com/office/drawing/2014/main" id="{5D476F4E-F2C2-6E3F-BF81-718C3EEC6215}"/>
                  </a:ext>
                </a:extLst>
              </p:cNvPr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1" name="Google Shape;137;p15">
                <a:extLst>
                  <a:ext uri="{FF2B5EF4-FFF2-40B4-BE49-F238E27FC236}">
                    <a16:creationId xmlns:a16="http://schemas.microsoft.com/office/drawing/2014/main" id="{6577220A-CA5E-322A-F335-9BE50F3080F4}"/>
                  </a:ext>
                </a:extLst>
              </p:cNvPr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2" name="Google Shape;138;p15">
                <a:extLst>
                  <a:ext uri="{FF2B5EF4-FFF2-40B4-BE49-F238E27FC236}">
                    <a16:creationId xmlns:a16="http://schemas.microsoft.com/office/drawing/2014/main" id="{9C51A200-C9C6-A100-919D-F2F044476553}"/>
                  </a:ext>
                </a:extLst>
              </p:cNvPr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3" name="Google Shape;139;p15">
                <a:extLst>
                  <a:ext uri="{FF2B5EF4-FFF2-40B4-BE49-F238E27FC236}">
                    <a16:creationId xmlns:a16="http://schemas.microsoft.com/office/drawing/2014/main" id="{22F66489-D757-297D-BDA7-966DAE6F4261}"/>
                  </a:ext>
                </a:extLst>
              </p:cNvPr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4" name="Google Shape;140;p15">
                <a:extLst>
                  <a:ext uri="{FF2B5EF4-FFF2-40B4-BE49-F238E27FC236}">
                    <a16:creationId xmlns:a16="http://schemas.microsoft.com/office/drawing/2014/main" id="{C26D87D4-A075-C634-EE68-1914DB4D6CB5}"/>
                  </a:ext>
                </a:extLst>
              </p:cNvPr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5" name="Google Shape;141;p15">
                <a:extLst>
                  <a:ext uri="{FF2B5EF4-FFF2-40B4-BE49-F238E27FC236}">
                    <a16:creationId xmlns:a16="http://schemas.microsoft.com/office/drawing/2014/main" id="{364E2034-765F-88B9-23BE-B1BA9B44A359}"/>
                  </a:ext>
                </a:extLst>
              </p:cNvPr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6" name="Google Shape;142;p15">
                <a:extLst>
                  <a:ext uri="{FF2B5EF4-FFF2-40B4-BE49-F238E27FC236}">
                    <a16:creationId xmlns:a16="http://schemas.microsoft.com/office/drawing/2014/main" id="{775CFE3B-37C5-5AAB-0A1D-6700D1C071DC}"/>
                  </a:ext>
                </a:extLst>
              </p:cNvPr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7" name="Google Shape;143;p15">
                <a:extLst>
                  <a:ext uri="{FF2B5EF4-FFF2-40B4-BE49-F238E27FC236}">
                    <a16:creationId xmlns:a16="http://schemas.microsoft.com/office/drawing/2014/main" id="{5A744B14-5BA5-F39C-19BE-CF060C005021}"/>
                  </a:ext>
                </a:extLst>
              </p:cNvPr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8" name="Google Shape;144;p15">
                <a:extLst>
                  <a:ext uri="{FF2B5EF4-FFF2-40B4-BE49-F238E27FC236}">
                    <a16:creationId xmlns:a16="http://schemas.microsoft.com/office/drawing/2014/main" id="{2CA9CDF2-94FA-01A7-829F-0A42571C907F}"/>
                  </a:ext>
                </a:extLst>
              </p:cNvPr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9" name="Google Shape;145;p15">
                <a:extLst>
                  <a:ext uri="{FF2B5EF4-FFF2-40B4-BE49-F238E27FC236}">
                    <a16:creationId xmlns:a16="http://schemas.microsoft.com/office/drawing/2014/main" id="{1433AF90-7FE9-DB6F-3D05-B1D28BD55ED3}"/>
                  </a:ext>
                </a:extLst>
              </p:cNvPr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0" name="Google Shape;146;p15">
                <a:extLst>
                  <a:ext uri="{FF2B5EF4-FFF2-40B4-BE49-F238E27FC236}">
                    <a16:creationId xmlns:a16="http://schemas.microsoft.com/office/drawing/2014/main" id="{81608CA0-4D38-7C8D-4A83-573FB81422DE}"/>
                  </a:ext>
                </a:extLst>
              </p:cNvPr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1" name="Google Shape;147;p15">
                <a:extLst>
                  <a:ext uri="{FF2B5EF4-FFF2-40B4-BE49-F238E27FC236}">
                    <a16:creationId xmlns:a16="http://schemas.microsoft.com/office/drawing/2014/main" id="{7BDCBF20-9D97-A9D2-0DEA-9D3F9BCD2CCD}"/>
                  </a:ext>
                </a:extLst>
              </p:cNvPr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2" name="Google Shape;148;p15">
                <a:extLst>
                  <a:ext uri="{FF2B5EF4-FFF2-40B4-BE49-F238E27FC236}">
                    <a16:creationId xmlns:a16="http://schemas.microsoft.com/office/drawing/2014/main" id="{97BE1248-C7C4-9617-A97C-4DC963BF3F26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3" name="Google Shape;149;p15">
                <a:extLst>
                  <a:ext uri="{FF2B5EF4-FFF2-40B4-BE49-F238E27FC236}">
                    <a16:creationId xmlns:a16="http://schemas.microsoft.com/office/drawing/2014/main" id="{DD639C4A-29E2-8130-207C-41FA3AAEF1DF}"/>
                  </a:ext>
                </a:extLst>
              </p:cNvPr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4" name="Google Shape;150;p15">
                <a:extLst>
                  <a:ext uri="{FF2B5EF4-FFF2-40B4-BE49-F238E27FC236}">
                    <a16:creationId xmlns:a16="http://schemas.microsoft.com/office/drawing/2014/main" id="{1FC31FA4-3897-20CD-3E6F-64D770062C1F}"/>
                  </a:ext>
                </a:extLst>
              </p:cNvPr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5" name="Google Shape;151;p15">
                <a:extLst>
                  <a:ext uri="{FF2B5EF4-FFF2-40B4-BE49-F238E27FC236}">
                    <a16:creationId xmlns:a16="http://schemas.microsoft.com/office/drawing/2014/main" id="{39BE4E4D-3307-D756-5330-BF0F4877EE57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6" name="Google Shape;152;p15">
                <a:extLst>
                  <a:ext uri="{FF2B5EF4-FFF2-40B4-BE49-F238E27FC236}">
                    <a16:creationId xmlns:a16="http://schemas.microsoft.com/office/drawing/2014/main" id="{85B91DC7-58E9-2888-D1BA-E1AAC52C60B4}"/>
                  </a:ext>
                </a:extLst>
              </p:cNvPr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7" name="Google Shape;153;p15">
                <a:extLst>
                  <a:ext uri="{FF2B5EF4-FFF2-40B4-BE49-F238E27FC236}">
                    <a16:creationId xmlns:a16="http://schemas.microsoft.com/office/drawing/2014/main" id="{B0E2F30C-6D1F-B551-9DCD-5F1AFA860377}"/>
                  </a:ext>
                </a:extLst>
              </p:cNvPr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8" name="Google Shape;154;p15">
                <a:extLst>
                  <a:ext uri="{FF2B5EF4-FFF2-40B4-BE49-F238E27FC236}">
                    <a16:creationId xmlns:a16="http://schemas.microsoft.com/office/drawing/2014/main" id="{E5598AA4-ED4A-47F1-2A93-5C1C28B3DF98}"/>
                  </a:ext>
                </a:extLst>
              </p:cNvPr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9" name="Google Shape;155;p15">
                <a:extLst>
                  <a:ext uri="{FF2B5EF4-FFF2-40B4-BE49-F238E27FC236}">
                    <a16:creationId xmlns:a16="http://schemas.microsoft.com/office/drawing/2014/main" id="{5E7A4FDA-E500-A485-2425-45DABA310B16}"/>
                  </a:ext>
                </a:extLst>
              </p:cNvPr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0" name="Google Shape;156;p15">
                <a:extLst>
                  <a:ext uri="{FF2B5EF4-FFF2-40B4-BE49-F238E27FC236}">
                    <a16:creationId xmlns:a16="http://schemas.microsoft.com/office/drawing/2014/main" id="{7F19114D-7965-1BED-6715-75903E1A0FC4}"/>
                  </a:ext>
                </a:extLst>
              </p:cNvPr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1" name="Google Shape;157;p15">
                <a:extLst>
                  <a:ext uri="{FF2B5EF4-FFF2-40B4-BE49-F238E27FC236}">
                    <a16:creationId xmlns:a16="http://schemas.microsoft.com/office/drawing/2014/main" id="{9D4E3F22-2800-1AA5-2E65-FB0B009AAC8F}"/>
                  </a:ext>
                </a:extLst>
              </p:cNvPr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2" name="Google Shape;158;p15">
                <a:extLst>
                  <a:ext uri="{FF2B5EF4-FFF2-40B4-BE49-F238E27FC236}">
                    <a16:creationId xmlns:a16="http://schemas.microsoft.com/office/drawing/2014/main" id="{4ED5DE67-CF19-CFC4-5F23-EEE1E4C7C7A8}"/>
                  </a:ext>
                </a:extLst>
              </p:cNvPr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3" name="Google Shape;159;p15">
                <a:extLst>
                  <a:ext uri="{FF2B5EF4-FFF2-40B4-BE49-F238E27FC236}">
                    <a16:creationId xmlns:a16="http://schemas.microsoft.com/office/drawing/2014/main" id="{9BF056DB-7013-761D-9721-0393D21F1673}"/>
                  </a:ext>
                </a:extLst>
              </p:cNvPr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4" name="Google Shape;160;p15">
                <a:extLst>
                  <a:ext uri="{FF2B5EF4-FFF2-40B4-BE49-F238E27FC236}">
                    <a16:creationId xmlns:a16="http://schemas.microsoft.com/office/drawing/2014/main" id="{C783FCFD-D728-F461-8961-A2D0145B331A}"/>
                  </a:ext>
                </a:extLst>
              </p:cNvPr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5" name="Google Shape;161;p15">
                <a:extLst>
                  <a:ext uri="{FF2B5EF4-FFF2-40B4-BE49-F238E27FC236}">
                    <a16:creationId xmlns:a16="http://schemas.microsoft.com/office/drawing/2014/main" id="{CE0F8C61-6D4A-DF0A-8EBA-77717D29C11A}"/>
                  </a:ext>
                </a:extLst>
              </p:cNvPr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6" name="Google Shape;162;p15">
                <a:extLst>
                  <a:ext uri="{FF2B5EF4-FFF2-40B4-BE49-F238E27FC236}">
                    <a16:creationId xmlns:a16="http://schemas.microsoft.com/office/drawing/2014/main" id="{D7C946F0-D31B-14D9-AFD4-8243BF2EAFDD}"/>
                  </a:ext>
                </a:extLst>
              </p:cNvPr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7" name="Google Shape;163;p15">
                <a:extLst>
                  <a:ext uri="{FF2B5EF4-FFF2-40B4-BE49-F238E27FC236}">
                    <a16:creationId xmlns:a16="http://schemas.microsoft.com/office/drawing/2014/main" id="{943EAEC4-B32E-B4F6-3487-081E84793966}"/>
                  </a:ext>
                </a:extLst>
              </p:cNvPr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8" name="Google Shape;164;p15">
                <a:extLst>
                  <a:ext uri="{FF2B5EF4-FFF2-40B4-BE49-F238E27FC236}">
                    <a16:creationId xmlns:a16="http://schemas.microsoft.com/office/drawing/2014/main" id="{73057FE5-46F4-BF85-ADDB-F838DF38FE56}"/>
                  </a:ext>
                </a:extLst>
              </p:cNvPr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9" name="Google Shape;165;p15">
                <a:extLst>
                  <a:ext uri="{FF2B5EF4-FFF2-40B4-BE49-F238E27FC236}">
                    <a16:creationId xmlns:a16="http://schemas.microsoft.com/office/drawing/2014/main" id="{CCC201FF-816B-5A86-1238-D0646DF67CF7}"/>
                  </a:ext>
                </a:extLst>
              </p:cNvPr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0" name="Google Shape;166;p15">
                <a:extLst>
                  <a:ext uri="{FF2B5EF4-FFF2-40B4-BE49-F238E27FC236}">
                    <a16:creationId xmlns:a16="http://schemas.microsoft.com/office/drawing/2014/main" id="{6DFD4CC6-31AD-057E-E081-7DB955A8CB92}"/>
                  </a:ext>
                </a:extLst>
              </p:cNvPr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1" name="Google Shape;167;p15">
                <a:extLst>
                  <a:ext uri="{FF2B5EF4-FFF2-40B4-BE49-F238E27FC236}">
                    <a16:creationId xmlns:a16="http://schemas.microsoft.com/office/drawing/2014/main" id="{B10724E4-8BC2-1CFA-8941-8E804A0D56A3}"/>
                  </a:ext>
                </a:extLst>
              </p:cNvPr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2" name="Google Shape;168;p15">
                <a:extLst>
                  <a:ext uri="{FF2B5EF4-FFF2-40B4-BE49-F238E27FC236}">
                    <a16:creationId xmlns:a16="http://schemas.microsoft.com/office/drawing/2014/main" id="{4ADA786B-8808-1779-17EA-61F835EC4BB7}"/>
                  </a:ext>
                </a:extLst>
              </p:cNvPr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3" name="Google Shape;169;p15">
                <a:extLst>
                  <a:ext uri="{FF2B5EF4-FFF2-40B4-BE49-F238E27FC236}">
                    <a16:creationId xmlns:a16="http://schemas.microsoft.com/office/drawing/2014/main" id="{DC2BFFBD-DE2A-18D4-F7A5-B14EBA9B5810}"/>
                  </a:ext>
                </a:extLst>
              </p:cNvPr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4" name="Google Shape;170;p15">
                <a:extLst>
                  <a:ext uri="{FF2B5EF4-FFF2-40B4-BE49-F238E27FC236}">
                    <a16:creationId xmlns:a16="http://schemas.microsoft.com/office/drawing/2014/main" id="{7E9B8A01-8BC6-9259-9A6F-D5CC0E1FC0D1}"/>
                  </a:ext>
                </a:extLst>
              </p:cNvPr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5" name="Google Shape;171;p15">
                <a:extLst>
                  <a:ext uri="{FF2B5EF4-FFF2-40B4-BE49-F238E27FC236}">
                    <a16:creationId xmlns:a16="http://schemas.microsoft.com/office/drawing/2014/main" id="{896822DF-4D1E-1CC1-B7FA-5797BFA4FF05}"/>
                  </a:ext>
                </a:extLst>
              </p:cNvPr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6" name="Google Shape;172;p15">
                <a:extLst>
                  <a:ext uri="{FF2B5EF4-FFF2-40B4-BE49-F238E27FC236}">
                    <a16:creationId xmlns:a16="http://schemas.microsoft.com/office/drawing/2014/main" id="{0EAB6363-6568-4840-E5A9-D158E4F32B56}"/>
                  </a:ext>
                </a:extLst>
              </p:cNvPr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7" name="Google Shape;173;p15">
                <a:extLst>
                  <a:ext uri="{FF2B5EF4-FFF2-40B4-BE49-F238E27FC236}">
                    <a16:creationId xmlns:a16="http://schemas.microsoft.com/office/drawing/2014/main" id="{A687188C-FAE1-5169-2820-D45DA9C5A3A8}"/>
                  </a:ext>
                </a:extLst>
              </p:cNvPr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8" name="Google Shape;174;p15">
                <a:extLst>
                  <a:ext uri="{FF2B5EF4-FFF2-40B4-BE49-F238E27FC236}">
                    <a16:creationId xmlns:a16="http://schemas.microsoft.com/office/drawing/2014/main" id="{6757B92B-63F0-76AC-A398-44D7E07DAE23}"/>
                  </a:ext>
                </a:extLst>
              </p:cNvPr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9" name="Google Shape;175;p15">
                <a:extLst>
                  <a:ext uri="{FF2B5EF4-FFF2-40B4-BE49-F238E27FC236}">
                    <a16:creationId xmlns:a16="http://schemas.microsoft.com/office/drawing/2014/main" id="{5E3558B2-09D1-FAE2-C993-362E30B3DB6E}"/>
                  </a:ext>
                </a:extLst>
              </p:cNvPr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0" name="Google Shape;176;p15">
                <a:extLst>
                  <a:ext uri="{FF2B5EF4-FFF2-40B4-BE49-F238E27FC236}">
                    <a16:creationId xmlns:a16="http://schemas.microsoft.com/office/drawing/2014/main" id="{3DA7E868-81A2-D230-354E-788550B257E7}"/>
                  </a:ext>
                </a:extLst>
              </p:cNvPr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1" name="Google Shape;177;p15">
                <a:extLst>
                  <a:ext uri="{FF2B5EF4-FFF2-40B4-BE49-F238E27FC236}">
                    <a16:creationId xmlns:a16="http://schemas.microsoft.com/office/drawing/2014/main" id="{FA846B6E-2884-A00F-0BA9-77C7EBEC2585}"/>
                  </a:ext>
                </a:extLst>
              </p:cNvPr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2" name="Google Shape;178;p15">
                <a:extLst>
                  <a:ext uri="{FF2B5EF4-FFF2-40B4-BE49-F238E27FC236}">
                    <a16:creationId xmlns:a16="http://schemas.microsoft.com/office/drawing/2014/main" id="{5F0FB135-1210-1D8F-BE57-C18DB902E0E5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3" name="Google Shape;179;p15">
                <a:extLst>
                  <a:ext uri="{FF2B5EF4-FFF2-40B4-BE49-F238E27FC236}">
                    <a16:creationId xmlns:a16="http://schemas.microsoft.com/office/drawing/2014/main" id="{3638EBCD-D723-BEEE-60C1-DD6D19B1F710}"/>
                  </a:ext>
                </a:extLst>
              </p:cNvPr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4" name="Google Shape;180;p15">
                <a:extLst>
                  <a:ext uri="{FF2B5EF4-FFF2-40B4-BE49-F238E27FC236}">
                    <a16:creationId xmlns:a16="http://schemas.microsoft.com/office/drawing/2014/main" id="{ADC9DCBF-6251-4B2B-2A90-97ED996C06E3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5" name="Google Shape;181;p15">
                <a:extLst>
                  <a:ext uri="{FF2B5EF4-FFF2-40B4-BE49-F238E27FC236}">
                    <a16:creationId xmlns:a16="http://schemas.microsoft.com/office/drawing/2014/main" id="{CD53192A-5B5C-964A-003D-EEA16E53AE8F}"/>
                  </a:ext>
                </a:extLst>
              </p:cNvPr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6" name="Google Shape;182;p15">
                <a:extLst>
                  <a:ext uri="{FF2B5EF4-FFF2-40B4-BE49-F238E27FC236}">
                    <a16:creationId xmlns:a16="http://schemas.microsoft.com/office/drawing/2014/main" id="{5F861DD3-9608-DC34-DE94-A7D67001A5CC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7" name="Google Shape;183;p15">
                <a:extLst>
                  <a:ext uri="{FF2B5EF4-FFF2-40B4-BE49-F238E27FC236}">
                    <a16:creationId xmlns:a16="http://schemas.microsoft.com/office/drawing/2014/main" id="{D9A9C855-9860-CA91-F2DD-701CFDC440B8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8" name="Google Shape;184;p15">
                <a:extLst>
                  <a:ext uri="{FF2B5EF4-FFF2-40B4-BE49-F238E27FC236}">
                    <a16:creationId xmlns:a16="http://schemas.microsoft.com/office/drawing/2014/main" id="{E90D8211-6CDB-B79B-69AB-6EA527947F65}"/>
                  </a:ext>
                </a:extLst>
              </p:cNvPr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9" name="Google Shape;185;p15">
                <a:extLst>
                  <a:ext uri="{FF2B5EF4-FFF2-40B4-BE49-F238E27FC236}">
                    <a16:creationId xmlns:a16="http://schemas.microsoft.com/office/drawing/2014/main" id="{FDD93F23-F91B-4875-6DF7-B86FE600DD8D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0" name="Google Shape;186;p15">
                <a:extLst>
                  <a:ext uri="{FF2B5EF4-FFF2-40B4-BE49-F238E27FC236}">
                    <a16:creationId xmlns:a16="http://schemas.microsoft.com/office/drawing/2014/main" id="{60A2E697-409E-9391-74F9-0F449903B631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1" name="Google Shape;187;p15">
                <a:extLst>
                  <a:ext uri="{FF2B5EF4-FFF2-40B4-BE49-F238E27FC236}">
                    <a16:creationId xmlns:a16="http://schemas.microsoft.com/office/drawing/2014/main" id="{A6E81347-63A6-2FDA-687C-747D40DEF1B8}"/>
                  </a:ext>
                </a:extLst>
              </p:cNvPr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2" name="Google Shape;188;p15">
                <a:extLst>
                  <a:ext uri="{FF2B5EF4-FFF2-40B4-BE49-F238E27FC236}">
                    <a16:creationId xmlns:a16="http://schemas.microsoft.com/office/drawing/2014/main" id="{66F04789-8CCB-B767-BBE9-D9FAEE57265E}"/>
                  </a:ext>
                </a:extLst>
              </p:cNvPr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3" name="Google Shape;189;p15">
                <a:extLst>
                  <a:ext uri="{FF2B5EF4-FFF2-40B4-BE49-F238E27FC236}">
                    <a16:creationId xmlns:a16="http://schemas.microsoft.com/office/drawing/2014/main" id="{22C5FE89-EE85-5130-5E4B-348B3E07F158}"/>
                  </a:ext>
                </a:extLst>
              </p:cNvPr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4" name="Google Shape;190;p15">
                <a:extLst>
                  <a:ext uri="{FF2B5EF4-FFF2-40B4-BE49-F238E27FC236}">
                    <a16:creationId xmlns:a16="http://schemas.microsoft.com/office/drawing/2014/main" id="{763D327C-DAF1-E164-46B4-3CC532D2D340}"/>
                  </a:ext>
                </a:extLst>
              </p:cNvPr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5" name="Google Shape;191;p15">
                <a:extLst>
                  <a:ext uri="{FF2B5EF4-FFF2-40B4-BE49-F238E27FC236}">
                    <a16:creationId xmlns:a16="http://schemas.microsoft.com/office/drawing/2014/main" id="{DBA8D146-A4A5-27B6-89A7-2CBC8142B6D9}"/>
                  </a:ext>
                </a:extLst>
              </p:cNvPr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6" name="Google Shape;192;p15">
                <a:extLst>
                  <a:ext uri="{FF2B5EF4-FFF2-40B4-BE49-F238E27FC236}">
                    <a16:creationId xmlns:a16="http://schemas.microsoft.com/office/drawing/2014/main" id="{4F285FE3-DB18-6EAE-1530-49213EB6C996}"/>
                  </a:ext>
                </a:extLst>
              </p:cNvPr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7" name="Google Shape;193;p15">
                <a:extLst>
                  <a:ext uri="{FF2B5EF4-FFF2-40B4-BE49-F238E27FC236}">
                    <a16:creationId xmlns:a16="http://schemas.microsoft.com/office/drawing/2014/main" id="{213D9A81-A23B-91EC-768F-7791F5AB2C2B}"/>
                  </a:ext>
                </a:extLst>
              </p:cNvPr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8" name="Google Shape;194;p15">
                <a:extLst>
                  <a:ext uri="{FF2B5EF4-FFF2-40B4-BE49-F238E27FC236}">
                    <a16:creationId xmlns:a16="http://schemas.microsoft.com/office/drawing/2014/main" id="{77FECD57-C39D-AC76-4F27-D863E17A753A}"/>
                  </a:ext>
                </a:extLst>
              </p:cNvPr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9" name="Google Shape;195;p15">
                <a:extLst>
                  <a:ext uri="{FF2B5EF4-FFF2-40B4-BE49-F238E27FC236}">
                    <a16:creationId xmlns:a16="http://schemas.microsoft.com/office/drawing/2014/main" id="{361A0743-30CF-B299-C4A6-97837561FCED}"/>
                  </a:ext>
                </a:extLst>
              </p:cNvPr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0" name="Google Shape;196;p15">
                <a:extLst>
                  <a:ext uri="{FF2B5EF4-FFF2-40B4-BE49-F238E27FC236}">
                    <a16:creationId xmlns:a16="http://schemas.microsoft.com/office/drawing/2014/main" id="{0C74B485-5B43-8048-550C-1F1BD93E5EE7}"/>
                  </a:ext>
                </a:extLst>
              </p:cNvPr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1" name="Google Shape;197;p15">
                <a:extLst>
                  <a:ext uri="{FF2B5EF4-FFF2-40B4-BE49-F238E27FC236}">
                    <a16:creationId xmlns:a16="http://schemas.microsoft.com/office/drawing/2014/main" id="{F0E0E000-57AE-8DCD-2E77-82B35E54CD4C}"/>
                  </a:ext>
                </a:extLst>
              </p:cNvPr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2" name="Google Shape;198;p15">
                <a:extLst>
                  <a:ext uri="{FF2B5EF4-FFF2-40B4-BE49-F238E27FC236}">
                    <a16:creationId xmlns:a16="http://schemas.microsoft.com/office/drawing/2014/main" id="{A78EB4FB-4611-119C-D817-1F4AF1CCD1E7}"/>
                  </a:ext>
                </a:extLst>
              </p:cNvPr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3" name="Google Shape;199;p15">
                <a:extLst>
                  <a:ext uri="{FF2B5EF4-FFF2-40B4-BE49-F238E27FC236}">
                    <a16:creationId xmlns:a16="http://schemas.microsoft.com/office/drawing/2014/main" id="{D7C8D051-92B2-8001-F35E-43892C11E09B}"/>
                  </a:ext>
                </a:extLst>
              </p:cNvPr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4" name="Google Shape;200;p15">
                <a:extLst>
                  <a:ext uri="{FF2B5EF4-FFF2-40B4-BE49-F238E27FC236}">
                    <a16:creationId xmlns:a16="http://schemas.microsoft.com/office/drawing/2014/main" id="{02BFB333-F0B2-E296-736C-159FFB737DD7}"/>
                  </a:ext>
                </a:extLst>
              </p:cNvPr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5" name="Google Shape;201;p15">
                <a:extLst>
                  <a:ext uri="{FF2B5EF4-FFF2-40B4-BE49-F238E27FC236}">
                    <a16:creationId xmlns:a16="http://schemas.microsoft.com/office/drawing/2014/main" id="{2E4E9A07-7861-5618-0140-DC35ECAB37DF}"/>
                  </a:ext>
                </a:extLst>
              </p:cNvPr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6" name="Google Shape;202;p15">
                <a:extLst>
                  <a:ext uri="{FF2B5EF4-FFF2-40B4-BE49-F238E27FC236}">
                    <a16:creationId xmlns:a16="http://schemas.microsoft.com/office/drawing/2014/main" id="{382437C6-20CF-B69E-5B2C-3202C4A95482}"/>
                  </a:ext>
                </a:extLst>
              </p:cNvPr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7" name="Google Shape;203;p15">
                <a:extLst>
                  <a:ext uri="{FF2B5EF4-FFF2-40B4-BE49-F238E27FC236}">
                    <a16:creationId xmlns:a16="http://schemas.microsoft.com/office/drawing/2014/main" id="{0D2C1D58-BF7B-C743-312C-150E5B1ADE91}"/>
                  </a:ext>
                </a:extLst>
              </p:cNvPr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8" name="Google Shape;204;p15">
                <a:extLst>
                  <a:ext uri="{FF2B5EF4-FFF2-40B4-BE49-F238E27FC236}">
                    <a16:creationId xmlns:a16="http://schemas.microsoft.com/office/drawing/2014/main" id="{19A4F418-6755-5D2E-0444-7D13A572969D}"/>
                  </a:ext>
                </a:extLst>
              </p:cNvPr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9" name="Google Shape;205;p15">
                <a:extLst>
                  <a:ext uri="{FF2B5EF4-FFF2-40B4-BE49-F238E27FC236}">
                    <a16:creationId xmlns:a16="http://schemas.microsoft.com/office/drawing/2014/main" id="{9C344772-5B82-363A-10D7-B5EF941D0230}"/>
                  </a:ext>
                </a:extLst>
              </p:cNvPr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0" name="Google Shape;206;p15">
                <a:extLst>
                  <a:ext uri="{FF2B5EF4-FFF2-40B4-BE49-F238E27FC236}">
                    <a16:creationId xmlns:a16="http://schemas.microsoft.com/office/drawing/2014/main" id="{B6F701A0-A58B-BE54-ADC5-3ED88E1208B6}"/>
                  </a:ext>
                </a:extLst>
              </p:cNvPr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1" name="Google Shape;207;p15">
                <a:extLst>
                  <a:ext uri="{FF2B5EF4-FFF2-40B4-BE49-F238E27FC236}">
                    <a16:creationId xmlns:a16="http://schemas.microsoft.com/office/drawing/2014/main" id="{7B66446D-4920-C6CB-4446-6955846A0FA9}"/>
                  </a:ext>
                </a:extLst>
              </p:cNvPr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2" name="Google Shape;208;p15">
                <a:extLst>
                  <a:ext uri="{FF2B5EF4-FFF2-40B4-BE49-F238E27FC236}">
                    <a16:creationId xmlns:a16="http://schemas.microsoft.com/office/drawing/2014/main" id="{8D720B9E-2C3F-2E3F-66D2-0FB7B6A6CDDF}"/>
                  </a:ext>
                </a:extLst>
              </p:cNvPr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3" name="Google Shape;209;p15">
                <a:extLst>
                  <a:ext uri="{FF2B5EF4-FFF2-40B4-BE49-F238E27FC236}">
                    <a16:creationId xmlns:a16="http://schemas.microsoft.com/office/drawing/2014/main" id="{25DEF7E8-1B64-3E4A-218E-3C2BC97F7D03}"/>
                  </a:ext>
                </a:extLst>
              </p:cNvPr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4" name="Google Shape;210;p15">
                <a:extLst>
                  <a:ext uri="{FF2B5EF4-FFF2-40B4-BE49-F238E27FC236}">
                    <a16:creationId xmlns:a16="http://schemas.microsoft.com/office/drawing/2014/main" id="{9DF1A85D-9D65-8E82-3B85-57B138B7CBC8}"/>
                  </a:ext>
                </a:extLst>
              </p:cNvPr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5" name="Google Shape;211;p15">
                <a:extLst>
                  <a:ext uri="{FF2B5EF4-FFF2-40B4-BE49-F238E27FC236}">
                    <a16:creationId xmlns:a16="http://schemas.microsoft.com/office/drawing/2014/main" id="{358C17FE-13CC-278B-0288-2FAA9630B14E}"/>
                  </a:ext>
                </a:extLst>
              </p:cNvPr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6" name="Google Shape;212;p15">
                <a:extLst>
                  <a:ext uri="{FF2B5EF4-FFF2-40B4-BE49-F238E27FC236}">
                    <a16:creationId xmlns:a16="http://schemas.microsoft.com/office/drawing/2014/main" id="{B3C3F8A9-F6CD-4794-8755-58D8F6F6CC9D}"/>
                  </a:ext>
                </a:extLst>
              </p:cNvPr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7" name="Google Shape;213;p15">
                <a:extLst>
                  <a:ext uri="{FF2B5EF4-FFF2-40B4-BE49-F238E27FC236}">
                    <a16:creationId xmlns:a16="http://schemas.microsoft.com/office/drawing/2014/main" id="{9342299F-8DEA-B2CF-DDE4-29899C8A89C4}"/>
                  </a:ext>
                </a:extLst>
              </p:cNvPr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8" name="Google Shape;214;p15">
                <a:extLst>
                  <a:ext uri="{FF2B5EF4-FFF2-40B4-BE49-F238E27FC236}">
                    <a16:creationId xmlns:a16="http://schemas.microsoft.com/office/drawing/2014/main" id="{DF8AE698-ABB5-52DA-F7BF-0891D42AE85B}"/>
                  </a:ext>
                </a:extLst>
              </p:cNvPr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9" name="Google Shape;215;p15">
                <a:extLst>
                  <a:ext uri="{FF2B5EF4-FFF2-40B4-BE49-F238E27FC236}">
                    <a16:creationId xmlns:a16="http://schemas.microsoft.com/office/drawing/2014/main" id="{36C19106-FCA3-1E6B-013D-FADC227FD333}"/>
                  </a:ext>
                </a:extLst>
              </p:cNvPr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0" name="Google Shape;216;p15">
                <a:extLst>
                  <a:ext uri="{FF2B5EF4-FFF2-40B4-BE49-F238E27FC236}">
                    <a16:creationId xmlns:a16="http://schemas.microsoft.com/office/drawing/2014/main" id="{F0AB6736-863B-1D05-FEAC-EB6687C60797}"/>
                  </a:ext>
                </a:extLst>
              </p:cNvPr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1" name="Google Shape;217;p15">
                <a:extLst>
                  <a:ext uri="{FF2B5EF4-FFF2-40B4-BE49-F238E27FC236}">
                    <a16:creationId xmlns:a16="http://schemas.microsoft.com/office/drawing/2014/main" id="{52D7AB61-87DE-171B-D468-4A0124C7CE69}"/>
                  </a:ext>
                </a:extLst>
              </p:cNvPr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2" name="Google Shape;218;p15">
                <a:extLst>
                  <a:ext uri="{FF2B5EF4-FFF2-40B4-BE49-F238E27FC236}">
                    <a16:creationId xmlns:a16="http://schemas.microsoft.com/office/drawing/2014/main" id="{532D1065-6B0E-4B94-7D54-7593D0B5CFB7}"/>
                  </a:ext>
                </a:extLst>
              </p:cNvPr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3" name="Google Shape;219;p15">
                <a:extLst>
                  <a:ext uri="{FF2B5EF4-FFF2-40B4-BE49-F238E27FC236}">
                    <a16:creationId xmlns:a16="http://schemas.microsoft.com/office/drawing/2014/main" id="{D1C1FA7D-D911-B177-C649-460375E8B291}"/>
                  </a:ext>
                </a:extLst>
              </p:cNvPr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4" name="Google Shape;220;p15">
                <a:extLst>
                  <a:ext uri="{FF2B5EF4-FFF2-40B4-BE49-F238E27FC236}">
                    <a16:creationId xmlns:a16="http://schemas.microsoft.com/office/drawing/2014/main" id="{C0DF81D3-A97D-C30D-8333-039DF4D19F55}"/>
                  </a:ext>
                </a:extLst>
              </p:cNvPr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5" name="Google Shape;221;p15">
                <a:extLst>
                  <a:ext uri="{FF2B5EF4-FFF2-40B4-BE49-F238E27FC236}">
                    <a16:creationId xmlns:a16="http://schemas.microsoft.com/office/drawing/2014/main" id="{19D6222F-18BA-62AF-09B2-62607E5AF9E2}"/>
                  </a:ext>
                </a:extLst>
              </p:cNvPr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6" name="Google Shape;222;p15">
                <a:extLst>
                  <a:ext uri="{FF2B5EF4-FFF2-40B4-BE49-F238E27FC236}">
                    <a16:creationId xmlns:a16="http://schemas.microsoft.com/office/drawing/2014/main" id="{46120ACE-E57C-E75A-5ED3-CD38D7291221}"/>
                  </a:ext>
                </a:extLst>
              </p:cNvPr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7" name="Google Shape;223;p15">
                <a:extLst>
                  <a:ext uri="{FF2B5EF4-FFF2-40B4-BE49-F238E27FC236}">
                    <a16:creationId xmlns:a16="http://schemas.microsoft.com/office/drawing/2014/main" id="{60C97FEE-1986-DE66-A218-F532901DE755}"/>
                  </a:ext>
                </a:extLst>
              </p:cNvPr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8" name="Google Shape;224;p15">
                <a:extLst>
                  <a:ext uri="{FF2B5EF4-FFF2-40B4-BE49-F238E27FC236}">
                    <a16:creationId xmlns:a16="http://schemas.microsoft.com/office/drawing/2014/main" id="{B2514D57-5B1A-7A28-5D15-FB168424501E}"/>
                  </a:ext>
                </a:extLst>
              </p:cNvPr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89" name="Google Shape;225;p15">
              <a:extLst>
                <a:ext uri="{FF2B5EF4-FFF2-40B4-BE49-F238E27FC236}">
                  <a16:creationId xmlns:a16="http://schemas.microsoft.com/office/drawing/2014/main" id="{9E2F0F69-F893-0480-D6D9-B93976EE8EEB}"/>
                </a:ext>
              </a:extLst>
            </p:cNvPr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0" name="Google Shape;226;p15">
              <a:extLst>
                <a:ext uri="{FF2B5EF4-FFF2-40B4-BE49-F238E27FC236}">
                  <a16:creationId xmlns:a16="http://schemas.microsoft.com/office/drawing/2014/main" id="{F5BE3B88-0A12-4069-A787-903051143718}"/>
                </a:ext>
              </a:extLst>
            </p:cNvPr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1" name="Google Shape;227;p15">
              <a:extLst>
                <a:ext uri="{FF2B5EF4-FFF2-40B4-BE49-F238E27FC236}">
                  <a16:creationId xmlns:a16="http://schemas.microsoft.com/office/drawing/2014/main" id="{91596E44-0E57-8D54-BB9F-0D5C7D0FB59E}"/>
                </a:ext>
              </a:extLst>
            </p:cNvPr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2" name="Google Shape;228;p15">
              <a:extLst>
                <a:ext uri="{FF2B5EF4-FFF2-40B4-BE49-F238E27FC236}">
                  <a16:creationId xmlns:a16="http://schemas.microsoft.com/office/drawing/2014/main" id="{80664B01-BCE6-5D05-D6A4-AF3436280904}"/>
                </a:ext>
              </a:extLst>
            </p:cNvPr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3" name="Google Shape;229;p15">
              <a:extLst>
                <a:ext uri="{FF2B5EF4-FFF2-40B4-BE49-F238E27FC236}">
                  <a16:creationId xmlns:a16="http://schemas.microsoft.com/office/drawing/2014/main" id="{9791F5AB-A853-C660-380A-3C5592ED069E}"/>
                </a:ext>
              </a:extLst>
            </p:cNvPr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4" name="Google Shape;230;p15">
              <a:extLst>
                <a:ext uri="{FF2B5EF4-FFF2-40B4-BE49-F238E27FC236}">
                  <a16:creationId xmlns:a16="http://schemas.microsoft.com/office/drawing/2014/main" id="{2DC9648D-DC93-C860-2672-F7D7B227E8AE}"/>
                </a:ext>
              </a:extLst>
            </p:cNvPr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34B040C-B985-6788-E8E3-7E794F753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943" y="31657"/>
            <a:ext cx="1533525" cy="1819275"/>
          </a:xfrm>
          <a:prstGeom prst="rect">
            <a:avLst/>
          </a:prstGeom>
        </p:spPr>
      </p:pic>
      <p:sp>
        <p:nvSpPr>
          <p:cNvPr id="2" name="Content Placeholder 582">
            <a:extLst>
              <a:ext uri="{FF2B5EF4-FFF2-40B4-BE49-F238E27FC236}">
                <a16:creationId xmlns:a16="http://schemas.microsoft.com/office/drawing/2014/main" id="{B454955F-A964-163E-E162-53F66C342676}"/>
              </a:ext>
            </a:extLst>
          </p:cNvPr>
          <p:cNvSpPr txBox="1">
            <a:spLocks/>
          </p:cNvSpPr>
          <p:nvPr/>
        </p:nvSpPr>
        <p:spPr>
          <a:xfrm>
            <a:off x="856162" y="6292266"/>
            <a:ext cx="4937760" cy="5722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a-IR" sz="2400" b="1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ea typeface="Times New Roman" panose="02020603050405020304" pitchFamily="18" charset="0"/>
                <a:cs typeface="B Nazanin" panose="00000400000000000000" pitchFamily="2" charset="-78"/>
              </a:rPr>
              <a:t>ارایه دوم - پاییز  - ۱۴۰۴</a:t>
            </a:r>
            <a:endParaRPr lang="en-US" sz="24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1907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3549" y="593848"/>
            <a:ext cx="11328481" cy="5722461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b="1" dirty="0"/>
              <a:t>Task 1: Dynamic Parameter Control via LLM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B0F0"/>
                </a:solidFill>
              </a:rPr>
              <a:t>The Problem with Fixed c1/c2:</a:t>
            </a:r>
          </a:p>
          <a:p>
            <a:r>
              <a:rPr lang="en-US" b="1" dirty="0"/>
              <a:t>  High c1/c2 (=2.0) → Particles OVERSHOOT the target       </a:t>
            </a:r>
          </a:p>
          <a:p>
            <a:r>
              <a:rPr lang="en-US" b="1" dirty="0"/>
              <a:t>  Low c1/c2 (=1.0)  → Particles move too SLOWLY            </a:t>
            </a:r>
          </a:p>
          <a:p>
            <a:r>
              <a:rPr lang="en-US" b="1" dirty="0"/>
              <a:t> Need: ADAPTIVE adjustment based on swarm state           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solidFill>
                  <a:srgbClr val="00B0F0"/>
                </a:solidFill>
              </a:rPr>
              <a:t>Our Solution:</a:t>
            </a:r>
          </a:p>
          <a:p>
            <a:r>
              <a:rPr lang="en-US" b="1" dirty="0"/>
              <a:t>1. Track particle POSITIONS and VELOCITIES over time</a:t>
            </a:r>
          </a:p>
          <a:p>
            <a:r>
              <a:rPr lang="en-US" b="1" dirty="0"/>
              <a:t>2. Send this "state history" to the LLM</a:t>
            </a:r>
          </a:p>
          <a:p>
            <a:r>
              <a:rPr lang="en-US" b="1" dirty="0"/>
              <a:t>3. LLM analyzes: "Are velocities too high? Too low?"</a:t>
            </a:r>
          </a:p>
          <a:p>
            <a:r>
              <a:rPr lang="en-US" b="1" dirty="0"/>
              <a:t>4. LLM recommends new c1, c2 values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B0F0"/>
                </a:solidFill>
              </a:rPr>
              <a:t>Example LLM Analysis:</a:t>
            </a:r>
          </a:p>
          <a:p>
            <a:r>
              <a:rPr lang="en-US" b="1" dirty="0"/>
              <a:t>"Velocities in filters dimension are large (jumps of ~50),</a:t>
            </a:r>
          </a:p>
          <a:p>
            <a:r>
              <a:rPr lang="en-US" b="1" dirty="0"/>
              <a:t> causing overshooting. Reducing c1/c2 from 2.0 → 1.6"</a:t>
            </a:r>
            <a:endParaRPr lang="en-US" sz="1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10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784399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693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11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36280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06ECF9-D326-3C08-EE42-3DD217393C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848326" y="1547480"/>
            <a:ext cx="7621587" cy="40349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AD3230-1F29-7067-52F8-32871AC0C5D0}"/>
              </a:ext>
            </a:extLst>
          </p:cNvPr>
          <p:cNvSpPr txBox="1"/>
          <p:nvPr/>
        </p:nvSpPr>
        <p:spPr>
          <a:xfrm>
            <a:off x="392074" y="797400"/>
            <a:ext cx="90918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IR" sz="2000" b="0" i="0" dirty="0">
                <a:solidFill>
                  <a:srgbClr val="C9D1D9"/>
                </a:solidFill>
                <a:effectLst/>
                <a:latin typeface="ui-monospace"/>
              </a:rPr>
              <a:t>🧠 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Task </a:t>
            </a:r>
            <a:r>
              <a:rPr lang="en-US" sz="2000" b="0" i="0" dirty="0">
                <a:solidFill>
                  <a:srgbClr val="FFA657"/>
                </a:solidFill>
                <a:effectLst/>
                <a:latin typeface="IRANSansXMedium"/>
              </a:rPr>
              <a:t>1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: LLM as </a:t>
            </a:r>
            <a:r>
              <a:rPr lang="en-US" sz="2000" b="0" i="0" dirty="0">
                <a:solidFill>
                  <a:srgbClr val="A5D6FF"/>
                </a:solidFill>
                <a:effectLst/>
                <a:latin typeface="IRANSansXMedium"/>
              </a:rPr>
              <a:t>"Meta-Controller"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INNOVATION: LLM doesn't just suggest WHERE </a:t>
            </a:r>
            <a:r>
              <a:rPr lang="en-US" sz="2000" b="0" i="0" dirty="0">
                <a:solidFill>
                  <a:srgbClr val="FF7B72"/>
                </a:solidFill>
                <a:effectLst/>
                <a:latin typeface="IRANSansXMedium"/>
              </a:rPr>
              <a:t>to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search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IRANSansXMedium"/>
              </a:rPr>
              <a:t>,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but HOW FAST </a:t>
            </a:r>
            <a:r>
              <a:rPr lang="en-US" sz="2000" b="0" i="0" dirty="0">
                <a:solidFill>
                  <a:srgbClr val="FF7B72"/>
                </a:solidFill>
                <a:effectLst/>
                <a:latin typeface="IRANSansXMedium"/>
              </a:rPr>
              <a:t>to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search (</a:t>
            </a:r>
            <a:r>
              <a:rPr lang="en-US" sz="2000" b="0" i="0" dirty="0">
                <a:solidFill>
                  <a:srgbClr val="FF7B72"/>
                </a:solidFill>
                <a:effectLst/>
                <a:latin typeface="IRANSansXMedium"/>
              </a:rPr>
              <a:t>c</a:t>
            </a:r>
            <a:r>
              <a:rPr lang="en-US" sz="2000" b="0" i="0" dirty="0">
                <a:solidFill>
                  <a:srgbClr val="FFA657"/>
                </a:solidFill>
                <a:effectLst/>
                <a:latin typeface="IRANSansXMedium"/>
              </a:rPr>
              <a:t>1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IRANSansXMedium"/>
              </a:rPr>
              <a:t>,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</a:t>
            </a:r>
            <a:r>
              <a:rPr lang="en-US" sz="2000" b="0" i="0" dirty="0">
                <a:solidFill>
                  <a:srgbClr val="FF7B72"/>
                </a:solidFill>
                <a:effectLst/>
                <a:latin typeface="IRANSansXMedium"/>
              </a:rPr>
              <a:t>c</a:t>
            </a:r>
            <a:r>
              <a:rPr lang="en-US" sz="2000" b="0" i="0" dirty="0">
                <a:solidFill>
                  <a:srgbClr val="FFA657"/>
                </a:solidFill>
                <a:effectLst/>
                <a:latin typeface="IRANSansXMedium"/>
              </a:rPr>
              <a:t>2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parameters)</a:t>
            </a:r>
            <a:endParaRPr lang="en-IR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7B4C3D-8E94-4576-03E5-8D25B5F54A9B}"/>
              </a:ext>
            </a:extLst>
          </p:cNvPr>
          <p:cNvSpPr txBox="1"/>
          <p:nvPr/>
        </p:nvSpPr>
        <p:spPr>
          <a:xfrm>
            <a:off x="695261" y="5611158"/>
            <a:ext cx="10148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defTabSz="457200" rtl="1" eaLnBrk="1" latinLnBrk="0" hangingPunct="1"/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The Logic: • High Velocity → Particles flying past the </a:t>
            </a:r>
            <a:r>
              <a:rPr lang="en-US" sz="2000" b="0" i="0" dirty="0">
                <a:solidFill>
                  <a:srgbClr val="FF7B72"/>
                </a:solidFill>
                <a:effectLst/>
                <a:latin typeface="IRANSansXMedium"/>
              </a:rPr>
              <a:t>target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→ LOWER </a:t>
            </a:r>
            <a:r>
              <a:rPr lang="en-US" sz="2000" b="0" i="0" dirty="0">
                <a:solidFill>
                  <a:srgbClr val="FF7B72"/>
                </a:solidFill>
                <a:effectLst/>
                <a:latin typeface="IRANSansXMedium"/>
              </a:rPr>
              <a:t>c</a:t>
            </a:r>
            <a:r>
              <a:rPr lang="en-US" sz="2000" b="0" i="0" dirty="0">
                <a:solidFill>
                  <a:srgbClr val="FFA657"/>
                </a:solidFill>
                <a:effectLst/>
                <a:latin typeface="IRANSansXMedium"/>
              </a:rPr>
              <a:t>1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IRANSansXMedium"/>
              </a:rPr>
              <a:t>,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</a:t>
            </a:r>
            <a:r>
              <a:rPr lang="en-US" sz="2000" b="0" i="0" dirty="0">
                <a:solidFill>
                  <a:srgbClr val="FF7B72"/>
                </a:solidFill>
                <a:effectLst/>
                <a:latin typeface="IRANSansXMedium"/>
              </a:rPr>
              <a:t>c</a:t>
            </a:r>
            <a:r>
              <a:rPr lang="en-US" sz="2000" b="0" i="0" dirty="0">
                <a:solidFill>
                  <a:srgbClr val="FFA657"/>
                </a:solidFill>
                <a:effectLst/>
                <a:latin typeface="IRANSansXMedium"/>
              </a:rPr>
              <a:t>2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</a:t>
            </a:r>
            <a:endParaRPr lang="fa-IR" sz="2000" b="0" i="0" dirty="0">
              <a:solidFill>
                <a:srgbClr val="C9D1D9"/>
              </a:solidFill>
              <a:effectLst/>
              <a:latin typeface="ui-monospace"/>
            </a:endParaRPr>
          </a:p>
          <a:p>
            <a:pPr marL="0" defTabSz="457200" rtl="1" eaLnBrk="1" latinLnBrk="0" hangingPunct="1"/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• Low Velocity → Particles stuck/stagnating → RAISE </a:t>
            </a:r>
            <a:r>
              <a:rPr lang="en-US" sz="2000" b="0" i="0" dirty="0">
                <a:solidFill>
                  <a:srgbClr val="FF7B72"/>
                </a:solidFill>
                <a:effectLst/>
                <a:latin typeface="IRANSansXMedium"/>
              </a:rPr>
              <a:t>c</a:t>
            </a:r>
            <a:r>
              <a:rPr lang="en-US" sz="2000" b="0" i="0" dirty="0">
                <a:solidFill>
                  <a:srgbClr val="FFA657"/>
                </a:solidFill>
                <a:effectLst/>
                <a:latin typeface="IRANSansXMedium"/>
              </a:rPr>
              <a:t>1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IRANSansXMedium"/>
              </a:rPr>
              <a:t>,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</a:t>
            </a:r>
            <a:r>
              <a:rPr lang="en-US" sz="2000" b="0" i="0" dirty="0">
                <a:solidFill>
                  <a:srgbClr val="FF7B72"/>
                </a:solidFill>
                <a:effectLst/>
                <a:latin typeface="IRANSansXMedium"/>
              </a:rPr>
              <a:t>c</a:t>
            </a:r>
            <a:r>
              <a:rPr lang="en-US" sz="2000" b="0" i="0" dirty="0">
                <a:solidFill>
                  <a:srgbClr val="FFA657"/>
                </a:solidFill>
                <a:effectLst/>
                <a:latin typeface="IRANSansXMedium"/>
              </a:rPr>
              <a:t>2</a:t>
            </a:r>
            <a:endParaRPr lang="en-IR" sz="2000" dirty="0"/>
          </a:p>
        </p:txBody>
      </p:sp>
    </p:spTree>
    <p:extLst>
      <p:ext uri="{BB962C8B-B14F-4D97-AF65-F5344CB8AC3E}">
        <p14:creationId xmlns:p14="http://schemas.microsoft.com/office/powerpoint/2010/main" val="408706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97690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dirty="0"/>
              <a:t>📊 Task 1 Results: REGRESSION (Air Quality)</a:t>
            </a:r>
          </a:p>
          <a:p>
            <a:r>
              <a:rPr lang="en-US" sz="2000" b="1" dirty="0"/>
              <a:t>LLM-Controlled c1/c2 + Particle History</a:t>
            </a:r>
          </a:p>
          <a:p>
            <a:r>
              <a:rPr lang="en-US" sz="2000" b="1" dirty="0"/>
              <a:t>│ BEST RESULT: L=2, N=201 | RMSE = 0.02150 | Time: 239.5s │</a:t>
            </a:r>
          </a:p>
          <a:p>
            <a:endParaRPr lang="fa-IR" sz="2000" b="1" dirty="0"/>
          </a:p>
          <a:p>
            <a:endParaRPr lang="fa-IR" sz="2000" b="1" dirty="0"/>
          </a:p>
          <a:p>
            <a:endParaRPr lang="fa-IR" sz="2000" b="1" dirty="0"/>
          </a:p>
          <a:p>
            <a:endParaRPr lang="en-US" sz="2000" b="1" dirty="0"/>
          </a:p>
          <a:p>
            <a:endParaRPr lang="fa-IR" sz="2000" b="1" dirty="0"/>
          </a:p>
          <a:p>
            <a:endParaRPr lang="fa-IR" sz="2000" b="1" dirty="0"/>
          </a:p>
          <a:p>
            <a:endParaRPr lang="fa-IR" sz="2000" b="1" dirty="0"/>
          </a:p>
          <a:p>
            <a:endParaRPr lang="en-US" sz="2000" b="1" dirty="0"/>
          </a:p>
          <a:p>
            <a:r>
              <a:rPr lang="en-US" sz="2000" b="1" dirty="0"/>
              <a:t>✅ LLM successfully identified velocity patterns</a:t>
            </a:r>
          </a:p>
          <a:p>
            <a:r>
              <a:rPr lang="en-US" sz="2000" b="1" dirty="0"/>
              <a:t>✅ Gradual reduction of c1/c2 stabilized convergence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12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2191028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538CE984-3DD7-102B-CDF6-8C73F68FF9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261" y="2021418"/>
            <a:ext cx="8281779" cy="330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1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569378"/>
            <a:ext cx="11791676" cy="57749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🔬 Task 2: Higher Dimensional Optimization</a:t>
            </a:r>
          </a:p>
          <a:p>
            <a:endParaRPr lang="en-US" sz="2800" b="1" dirty="0"/>
          </a:p>
          <a:p>
            <a:endParaRPr lang="fa-IR" sz="2800" b="1" dirty="0"/>
          </a:p>
          <a:p>
            <a:endParaRPr lang="fa-IR" sz="2800" b="1" dirty="0"/>
          </a:p>
          <a:p>
            <a:endParaRPr lang="fa-IR" sz="2800" b="1" dirty="0"/>
          </a:p>
          <a:p>
            <a:endParaRPr lang="fa-IR" sz="2800" b="1" dirty="0"/>
          </a:p>
          <a:p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13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009281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200161" y="45910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D6D1B5-E7E2-359F-3900-75FD778055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675" y="1193392"/>
            <a:ext cx="7772400" cy="3566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385DA3-7AEF-D4B5-DA2A-4DDC10CC2F34}"/>
              </a:ext>
            </a:extLst>
          </p:cNvPr>
          <p:cNvSpPr txBox="1"/>
          <p:nvPr/>
        </p:nvSpPr>
        <p:spPr>
          <a:xfrm>
            <a:off x="547643" y="4977998"/>
            <a:ext cx="64874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defTabSz="457200" rtl="1" eaLnBrk="1" latinLnBrk="0" hangingPunct="1"/>
            <a:r>
              <a:rPr lang="en-IR" sz="2000" b="0" i="0" dirty="0">
                <a:solidFill>
                  <a:srgbClr val="C9D1D9"/>
                </a:solidFill>
                <a:effectLst/>
                <a:latin typeface="ui-monospace"/>
              </a:rPr>
              <a:t>🎯 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Research Questi</a:t>
            </a:r>
            <a:r>
              <a:rPr lang="en-US" sz="2000" b="0" i="0" dirty="0">
                <a:solidFill>
                  <a:srgbClr val="A5D6FF"/>
                </a:solidFill>
                <a:effectLst/>
                <a:latin typeface="IRANSansXMedium"/>
              </a:rPr>
              <a:t>on: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</a:t>
            </a:r>
            <a:endParaRPr lang="fa-IR" sz="2000" b="0" i="0" dirty="0">
              <a:solidFill>
                <a:srgbClr val="C9D1D9"/>
              </a:solidFill>
              <a:effectLst/>
              <a:latin typeface="ui-monospace"/>
            </a:endParaRPr>
          </a:p>
          <a:p>
            <a:pPr marL="0" defTabSz="457200" rtl="1" eaLnBrk="1" latinLnBrk="0" hangingPunct="1"/>
            <a:r>
              <a:rPr lang="en-US" sz="2000" b="0" i="0" dirty="0">
                <a:solidFill>
                  <a:srgbClr val="A5D6FF"/>
                </a:solidFill>
                <a:effectLst/>
                <a:latin typeface="IRANSansXMedium"/>
              </a:rPr>
              <a:t>"Does LLM guidance scale to higher-dimensional problems?"</a:t>
            </a:r>
            <a:endParaRPr lang="fa-IR" sz="2000" b="0" i="0" dirty="0">
              <a:solidFill>
                <a:srgbClr val="A5D6FF"/>
              </a:solidFill>
              <a:effectLst/>
              <a:latin typeface="IRANSansXMedium"/>
            </a:endParaRPr>
          </a:p>
          <a:p>
            <a:pPr marL="0" defTabSz="457200" rtl="1" eaLnBrk="1" latinLnBrk="0" hangingPunct="1"/>
            <a:r>
              <a:rPr lang="en-US" sz="2000" b="0" i="0" dirty="0">
                <a:solidFill>
                  <a:srgbClr val="C9D1D9"/>
                </a:solidFill>
                <a:effectLst/>
                <a:latin typeface="ui-monospace"/>
              </a:rPr>
              <a:t> </a:t>
            </a:r>
            <a:r>
              <a:rPr lang="en-US" sz="2000" b="0" i="0" dirty="0">
                <a:solidFill>
                  <a:srgbClr val="A5D6FF"/>
                </a:solidFill>
                <a:effectLst/>
                <a:latin typeface="IRANSansXMedium"/>
              </a:rPr>
              <a:t>"Can LLM find patterns in 5 interacting variables?"</a:t>
            </a:r>
            <a:endParaRPr lang="en-IR" sz="2000" dirty="0"/>
          </a:p>
        </p:txBody>
      </p:sp>
    </p:spTree>
    <p:extLst>
      <p:ext uri="{BB962C8B-B14F-4D97-AF65-F5344CB8AC3E}">
        <p14:creationId xmlns:p14="http://schemas.microsoft.com/office/powerpoint/2010/main" val="263728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28464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b="1" dirty="0"/>
              <a:t>📊 Task 2 Results: REGRESSION 5D Search</a:t>
            </a:r>
          </a:p>
          <a:p>
            <a:pPr algn="l"/>
            <a:endParaRPr lang="fa-IR" sz="2000" b="1" dirty="0"/>
          </a:p>
          <a:p>
            <a:pPr algn="l"/>
            <a:endParaRPr lang="fa-IR" sz="2000" b="1" dirty="0"/>
          </a:p>
          <a:p>
            <a:pPr algn="l"/>
            <a:endParaRPr lang="fa-IR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🔍 Analysis:</a:t>
            </a:r>
          </a:p>
          <a:p>
            <a:pPr algn="l"/>
            <a:r>
              <a:rPr lang="en-US" sz="2000" b="1" dirty="0"/>
              <a:t>• Vanilla PSO: Found lowest RMSE but chose Dropout=0.00 (⚠️ Overfitting risk!)</a:t>
            </a:r>
          </a:p>
          <a:p>
            <a:pPr algn="l"/>
            <a:r>
              <a:rPr lang="en-US" sz="2000" b="1" dirty="0"/>
              <a:t>• LLM-Enhanced: Chose Dropout=0.19 (✅ More robust/generalizable model)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📝 LLM Insight (from logs):</a:t>
            </a:r>
          </a:p>
          <a:p>
            <a:pPr algn="l"/>
            <a:r>
              <a:rPr lang="en-US" sz="2000" b="1" dirty="0"/>
              <a:t>"Best configs cluster around 4-5 layers, ~127-155 neurons,</a:t>
            </a:r>
          </a:p>
          <a:p>
            <a:pPr algn="l"/>
            <a:r>
              <a:rPr lang="en-US" sz="2000" b="1" dirty="0"/>
              <a:t> mid-to-low LR (0.0007-0.0062), moderate dropout (0.19-0.35)"</a:t>
            </a:r>
          </a:p>
          <a:p>
            <a:pPr algn="l"/>
            <a:r>
              <a:rPr lang="en-US" sz="2000" b="1" dirty="0"/>
              <a:t>✅ LLM found SAFER configurations even in 5D space</a:t>
            </a:r>
            <a:endParaRPr lang="en-US" sz="20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543089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108010" y="36685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C03A42-E350-E359-5FB2-767C1B96E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074" y="1169588"/>
            <a:ext cx="7772400" cy="164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7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28464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b="1" dirty="0"/>
              <a:t>📊 Task 2 Results: CLASSIFICATION 5D Search</a:t>
            </a:r>
          </a:p>
          <a:p>
            <a:pPr algn="l"/>
            <a:endParaRPr lang="en-US" sz="2000" b="1" dirty="0"/>
          </a:p>
          <a:p>
            <a:pPr algn="l"/>
            <a:endParaRPr lang="fa-IR" sz="2000" b="1" dirty="0"/>
          </a:p>
          <a:p>
            <a:pPr algn="l"/>
            <a:endParaRPr lang="fa-IR" sz="2000" b="1" dirty="0"/>
          </a:p>
          <a:p>
            <a:pPr algn="l"/>
            <a:endParaRPr lang="fa-IR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🔍 Interesting Observation:</a:t>
            </a:r>
          </a:p>
          <a:p>
            <a:pPr algn="l"/>
            <a:r>
              <a:rPr lang="en-US" sz="2000" b="1" dirty="0"/>
              <a:t>• Vanilla found a larger model (L=3, F=75) → Higher accuracy</a:t>
            </a:r>
          </a:p>
          <a:p>
            <a:pPr algn="l"/>
            <a:r>
              <a:rPr lang="en-US" sz="2000" b="1" dirty="0"/>
              <a:t>• LLM found the SMALLEST possible model (L=1, F=16) → Still 87.58%!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💡 Insight: LLM prioritizes EFFICIENCY over raw accuracy</a:t>
            </a:r>
          </a:p>
          <a:p>
            <a:pPr algn="l"/>
            <a:r>
              <a:rPr lang="en-US" sz="2000" b="1" dirty="0"/>
              <a:t>   (1 Layer, 16 Filters = 10x fewer parameters than 3 Layers, 75 Filters)</a:t>
            </a:r>
            <a:endParaRPr lang="en-US" sz="20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15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3901785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108010" y="36685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4636DE-5F9D-66C3-CBD4-4D8F78EE4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657" y="1331575"/>
            <a:ext cx="7772400" cy="1583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36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28464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b="1" dirty="0"/>
              <a:t>📊 Task 2 Results: REGRESSION 5D Search</a:t>
            </a:r>
          </a:p>
          <a:p>
            <a:pPr algn="l"/>
            <a:endParaRPr lang="fa-IR" sz="2000" b="1" dirty="0"/>
          </a:p>
          <a:p>
            <a:pPr algn="l"/>
            <a:endParaRPr lang="fa-IR" sz="2000" b="1" dirty="0"/>
          </a:p>
          <a:p>
            <a:pPr algn="l"/>
            <a:endParaRPr lang="fa-IR" sz="2000" b="1" dirty="0"/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🔍 Analysis:</a:t>
            </a:r>
          </a:p>
          <a:p>
            <a:pPr algn="l"/>
            <a:r>
              <a:rPr lang="en-US" sz="2000" b="1" dirty="0"/>
              <a:t>• Vanilla PSO: Found lowest RMSE but chose Dropout=0.00 (⚠️ Overfitting risk!)</a:t>
            </a:r>
          </a:p>
          <a:p>
            <a:pPr algn="l"/>
            <a:r>
              <a:rPr lang="en-US" sz="2000" b="1" dirty="0"/>
              <a:t>• LLM-Enhanced: Chose Dropout=0.19 (✅ More robust/generalizable model)</a:t>
            </a:r>
          </a:p>
          <a:p>
            <a:pPr algn="l"/>
            <a:endParaRPr lang="en-US" sz="2000" b="1" dirty="0"/>
          </a:p>
          <a:p>
            <a:pPr algn="l"/>
            <a:r>
              <a:rPr lang="en-US" sz="2000" b="1" dirty="0"/>
              <a:t>📝 LLM Insight (from logs):</a:t>
            </a:r>
          </a:p>
          <a:p>
            <a:pPr algn="l"/>
            <a:r>
              <a:rPr lang="en-US" sz="2000" b="1" dirty="0"/>
              <a:t>"Best configs cluster around 4-5 layers, ~127-155 neurons,</a:t>
            </a:r>
          </a:p>
          <a:p>
            <a:pPr algn="l"/>
            <a:r>
              <a:rPr lang="en-US" sz="2000" b="1" dirty="0"/>
              <a:t> mid-to-low LR (0.0007-0.0062), moderate dropout (0.19-0.35)"</a:t>
            </a:r>
          </a:p>
          <a:p>
            <a:pPr algn="l"/>
            <a:r>
              <a:rPr lang="en-US" sz="2000" b="1" dirty="0"/>
              <a:t>✅ LLM found SAFER configurations even in 5D space</a:t>
            </a:r>
            <a:endParaRPr lang="en-US" sz="20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16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6367799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108010" y="36685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C03A42-E350-E359-5FB2-767C1B96ED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074" y="1169588"/>
            <a:ext cx="7772400" cy="164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5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28464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600" b="1" dirty="0"/>
              <a:t>📚 Task 3: Based on </a:t>
            </a:r>
            <a:r>
              <a:rPr lang="en-US" sz="1600" b="1" dirty="0" err="1"/>
              <a:t>Nickabadi</a:t>
            </a:r>
            <a:r>
              <a:rPr lang="en-US" sz="1600" b="1" dirty="0"/>
              <a:t> et al. (2011)</a:t>
            </a:r>
          </a:p>
          <a:p>
            <a:pPr algn="l"/>
            <a:r>
              <a:rPr lang="en-US" sz="1600" b="1" dirty="0"/>
              <a:t>"A Novel PSO Algorithm with Adaptive Inertia Weight"</a:t>
            </a:r>
          </a:p>
          <a:p>
            <a:pPr algn="l"/>
            <a:r>
              <a:rPr lang="en-US" sz="1600" b="1" dirty="0"/>
              <a:t>The Problem with Fixed/Linear Inertia:</a:t>
            </a:r>
            <a:endParaRPr lang="fa-IR" sz="1600" b="1" dirty="0"/>
          </a:p>
          <a:p>
            <a:pPr algn="l"/>
            <a:r>
              <a:rPr lang="en-US" sz="1600" b="1" i="0" dirty="0">
                <a:solidFill>
                  <a:srgbClr val="C9D1D9"/>
                </a:solidFill>
                <a:effectLst/>
                <a:latin typeface="ui-monospace"/>
              </a:rPr>
              <a:t>Linear Decrease: w = </a:t>
            </a:r>
            <a:r>
              <a:rPr lang="en-US" sz="1600" b="1" i="0" dirty="0">
                <a:solidFill>
                  <a:srgbClr val="FFA657"/>
                </a:solidFill>
                <a:effectLst/>
                <a:latin typeface="IRANSansXMedium"/>
              </a:rPr>
              <a:t>0.9</a:t>
            </a:r>
            <a:r>
              <a:rPr lang="en-US" sz="1600" b="1" i="0" dirty="0">
                <a:solidFill>
                  <a:srgbClr val="C9D1D9"/>
                </a:solidFill>
                <a:effectLst/>
                <a:latin typeface="ui-monospace"/>
              </a:rPr>
              <a:t> → </a:t>
            </a:r>
            <a:r>
              <a:rPr lang="en-US" sz="1600" b="1" i="0" dirty="0">
                <a:solidFill>
                  <a:srgbClr val="FFA657"/>
                </a:solidFill>
                <a:effectLst/>
                <a:latin typeface="IRANSansXMedium"/>
              </a:rPr>
              <a:t>0.4</a:t>
            </a:r>
            <a:r>
              <a:rPr lang="en-US" sz="1600" b="1" i="0" dirty="0">
                <a:solidFill>
                  <a:srgbClr val="C9D1D9"/>
                </a:solidFill>
                <a:effectLst/>
                <a:latin typeface="ui-monospace"/>
              </a:rPr>
              <a:t> over time </a:t>
            </a:r>
            <a:endParaRPr lang="fa-IR" sz="1600" b="1" i="0" dirty="0">
              <a:solidFill>
                <a:srgbClr val="C9D1D9"/>
              </a:solidFill>
              <a:effectLst/>
              <a:latin typeface="ui-monospace"/>
            </a:endParaRPr>
          </a:p>
          <a:p>
            <a:pPr algn="l"/>
            <a:r>
              <a:rPr lang="en-IR" sz="1600" b="1" i="0" dirty="0">
                <a:solidFill>
                  <a:srgbClr val="C9D1D9"/>
                </a:solidFill>
                <a:effectLst/>
                <a:latin typeface="ui-monospace"/>
              </a:rPr>
              <a:t>❌ </a:t>
            </a:r>
            <a:r>
              <a:rPr lang="en-US" sz="1600" b="1" i="0" dirty="0">
                <a:solidFill>
                  <a:srgbClr val="C9D1D9"/>
                </a:solidFill>
                <a:effectLst/>
                <a:latin typeface="ui-monospace"/>
              </a:rPr>
              <a:t>Flaw: Doesn</a:t>
            </a:r>
            <a:r>
              <a:rPr lang="en-US" sz="1600" b="1" i="1" dirty="0">
                <a:solidFill>
                  <a:srgbClr val="B18EB1"/>
                </a:solidFill>
                <a:effectLst/>
                <a:latin typeface="IRANSansXMedium"/>
              </a:rPr>
              <a:t>'t care if particles are doing well! </a:t>
            </a:r>
            <a:endParaRPr lang="fa-IR" sz="1600" b="1" i="0" dirty="0">
              <a:solidFill>
                <a:srgbClr val="C9D1D9"/>
              </a:solidFill>
              <a:effectLst/>
              <a:latin typeface="ui-monospace"/>
            </a:endParaRPr>
          </a:p>
          <a:p>
            <a:pPr algn="l"/>
            <a:r>
              <a:rPr lang="en-US" sz="1600" b="1" i="0" dirty="0">
                <a:solidFill>
                  <a:srgbClr val="C9D1D9"/>
                </a:solidFill>
                <a:effectLst/>
                <a:latin typeface="ui-monospace"/>
              </a:rPr>
              <a:t> What </a:t>
            </a:r>
            <a:r>
              <a:rPr lang="en-US" sz="1600" b="1" i="0" dirty="0">
                <a:solidFill>
                  <a:srgbClr val="FF7B72"/>
                </a:solidFill>
                <a:effectLst/>
                <a:latin typeface="IRANSansXMedium"/>
              </a:rPr>
              <a:t>if</a:t>
            </a:r>
            <a:r>
              <a:rPr lang="en-US" sz="1600" b="1" i="0" dirty="0">
                <a:solidFill>
                  <a:srgbClr val="C9D1D9"/>
                </a:solidFill>
                <a:effectLst/>
                <a:latin typeface="ui-monospace"/>
              </a:rPr>
              <a:t> we find the target early? Still slows down. </a:t>
            </a:r>
            <a:endParaRPr lang="fa-IR" sz="1600" b="1" i="0" dirty="0">
              <a:solidFill>
                <a:srgbClr val="C9D1D9"/>
              </a:solidFill>
              <a:effectLst/>
              <a:latin typeface="ui-monospace"/>
            </a:endParaRPr>
          </a:p>
          <a:p>
            <a:pPr algn="l"/>
            <a:r>
              <a:rPr lang="en-US" sz="1600" b="1" i="0" dirty="0">
                <a:solidFill>
                  <a:srgbClr val="C9D1D9"/>
                </a:solidFill>
                <a:effectLst/>
                <a:latin typeface="ui-monospace"/>
              </a:rPr>
              <a:t> What </a:t>
            </a:r>
            <a:r>
              <a:rPr lang="en-US" sz="1600" b="1" i="0" dirty="0">
                <a:solidFill>
                  <a:srgbClr val="FF7B72"/>
                </a:solidFill>
                <a:effectLst/>
                <a:latin typeface="IRANSansXMedium"/>
              </a:rPr>
              <a:t>if</a:t>
            </a:r>
            <a:r>
              <a:rPr lang="en-US" sz="1600" b="1" i="0" dirty="0">
                <a:solidFill>
                  <a:srgbClr val="C9D1D9"/>
                </a:solidFill>
                <a:effectLst/>
                <a:latin typeface="ui-monospace"/>
              </a:rPr>
              <a:t> we</a:t>
            </a:r>
            <a:r>
              <a:rPr lang="en-US" sz="1600" b="1" i="1" dirty="0">
                <a:solidFill>
                  <a:srgbClr val="B18EB1"/>
                </a:solidFill>
                <a:effectLst/>
                <a:latin typeface="IRANSansXMedium"/>
              </a:rPr>
              <a:t>'re stuck? Can't speed up again. </a:t>
            </a:r>
            <a:endParaRPr lang="fa-IR" sz="1600" b="1" i="0" dirty="0">
              <a:solidFill>
                <a:srgbClr val="C9D1D9"/>
              </a:solidFill>
              <a:effectLst/>
              <a:latin typeface="ui-monospace"/>
            </a:endParaRPr>
          </a:p>
          <a:p>
            <a:pPr algn="l"/>
            <a:endParaRPr lang="fa-IR" sz="1600" b="0" i="0" dirty="0">
              <a:solidFill>
                <a:srgbClr val="C9D1D9"/>
              </a:solidFill>
              <a:effectLst/>
              <a:latin typeface="ui-monospace"/>
            </a:endParaRPr>
          </a:p>
          <a:p>
            <a:pPr algn="l"/>
            <a:endParaRPr 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17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6167748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15D924A-C385-E020-A780-0CCEBEA0D0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14888" y="2688177"/>
            <a:ext cx="7223025" cy="36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526FC64-0808-2897-0B7D-D29396F0B6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3994150" y="3314700"/>
            <a:ext cx="4203700" cy="58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18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5395421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108010" y="36685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35BB0E-8A36-A3BA-23C7-D31F50052B00}"/>
              </a:ext>
            </a:extLst>
          </p:cNvPr>
          <p:cNvSpPr txBox="1"/>
          <p:nvPr/>
        </p:nvSpPr>
        <p:spPr>
          <a:xfrm>
            <a:off x="410657" y="1064953"/>
            <a:ext cx="1158118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R" sz="2000" b="1" dirty="0"/>
              <a:t>🧪 </a:t>
            </a:r>
            <a:r>
              <a:rPr lang="en-US" sz="2000" b="1" dirty="0"/>
              <a:t>Five Inertia Weight Strategies Tested</a:t>
            </a:r>
            <a:endParaRPr lang="fa-IR" sz="2000" b="1" dirty="0"/>
          </a:p>
          <a:p>
            <a:endParaRPr lang="fa-IR" b="1" dirty="0"/>
          </a:p>
          <a:p>
            <a:endParaRPr lang="en-US" b="1" dirty="0"/>
          </a:p>
          <a:p>
            <a:endParaRPr lang="fa-IR" b="1" dirty="0"/>
          </a:p>
          <a:p>
            <a:endParaRPr lang="fa-IR" b="1" dirty="0"/>
          </a:p>
          <a:p>
            <a:endParaRPr lang="fa-IR" b="1" dirty="0"/>
          </a:p>
          <a:p>
            <a:endParaRPr lang="fa-IR" b="1" dirty="0"/>
          </a:p>
          <a:p>
            <a:endParaRPr lang="fa-IR" b="1" dirty="0"/>
          </a:p>
          <a:p>
            <a:endParaRPr lang="fa-IR" b="1" dirty="0"/>
          </a:p>
          <a:p>
            <a:endParaRPr lang="fa-IR" b="1" dirty="0"/>
          </a:p>
          <a:p>
            <a:endParaRPr lang="fa-IR" b="1" dirty="0"/>
          </a:p>
          <a:p>
            <a:endParaRPr lang="fa-IR" b="1" dirty="0"/>
          </a:p>
          <a:p>
            <a:endParaRPr lang="fa-IR" b="1" dirty="0"/>
          </a:p>
          <a:p>
            <a:endParaRPr lang="fa-IR" b="1" dirty="0"/>
          </a:p>
          <a:p>
            <a:endParaRPr lang="en-US" b="1" dirty="0"/>
          </a:p>
          <a:p>
            <a:r>
              <a:rPr lang="en-IR" b="1" dirty="0"/>
              <a:t>🎯 </a:t>
            </a:r>
            <a:r>
              <a:rPr lang="en-US" b="1" dirty="0"/>
              <a:t>Hypothesis: SUCCESS_RATE should win because it uses</a:t>
            </a:r>
            <a:r>
              <a:rPr lang="fa-IR" b="1" dirty="0"/>
              <a:t> </a:t>
            </a:r>
            <a:r>
              <a:rPr lang="en-US" b="1" dirty="0"/>
              <a:t>FEEDBACK from the actual optimization progress</a:t>
            </a:r>
            <a:endParaRPr lang="en-IR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65646F-8236-8715-4137-9D5446DD02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0293" y="1697606"/>
            <a:ext cx="7812478" cy="31656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237985-92E0-B1EA-677D-6CB79CDCCAC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2311" y="5622059"/>
            <a:ext cx="2070100" cy="50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025DEE-C842-AA3C-1B35-D6A293382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424" y="5620046"/>
            <a:ext cx="4203700" cy="584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F53E9DA-81C7-4326-2718-2FE9589683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2630" y="5619270"/>
            <a:ext cx="42037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499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28464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19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4387702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108010" y="36685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EDACB-C3EE-2B99-8E9B-0705B5158058}"/>
              </a:ext>
            </a:extLst>
          </p:cNvPr>
          <p:cNvSpPr txBox="1"/>
          <p:nvPr/>
        </p:nvSpPr>
        <p:spPr>
          <a:xfrm>
            <a:off x="422720" y="814422"/>
            <a:ext cx="720902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R" dirty="0"/>
              <a:t>📊 Task 3 Results: Inertia Strategy Comparison (Regression)</a:t>
            </a:r>
          </a:p>
          <a:p>
            <a:endParaRPr lang="en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en-IR" dirty="0"/>
          </a:p>
          <a:p>
            <a:r>
              <a:rPr lang="en-IR" dirty="0"/>
              <a:t>🏆 WINNER: SUCCESS_RATE (RMSE = 0.02139)</a:t>
            </a:r>
          </a:p>
          <a:p>
            <a:endParaRPr lang="en-IR" dirty="0"/>
          </a:p>
          <a:p>
            <a:r>
              <a:rPr lang="en-IR" dirty="0"/>
              <a:t>📈 Ranking by RMSE:</a:t>
            </a:r>
          </a:p>
          <a:p>
            <a:r>
              <a:rPr lang="en-IR" dirty="0"/>
              <a:t>1. SUCCESS_RATE  : 0.02139 ⭐ BEST</a:t>
            </a:r>
          </a:p>
          <a:p>
            <a:r>
              <a:rPr lang="en-IR" dirty="0"/>
              <a:t>2. RANK_BASED    : 0.02141</a:t>
            </a:r>
          </a:p>
          <a:p>
            <a:r>
              <a:rPr lang="en-IR" dirty="0"/>
              <a:t>3. RANDOM        : 0.02147</a:t>
            </a:r>
          </a:p>
          <a:p>
            <a:r>
              <a:rPr lang="en-IR" dirty="0"/>
              <a:t>4. LINEAR_INCREASE: 0.02151</a:t>
            </a:r>
          </a:p>
          <a:p>
            <a:r>
              <a:rPr lang="en-IR" dirty="0"/>
              <a:t>5. LINEAR_DECREASE: 0.02156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DCD07B-D548-91E4-D836-DB60D027C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02084" y="1659011"/>
            <a:ext cx="7772400" cy="251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2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4923" y="3008820"/>
            <a:ext cx="5388989" cy="3175864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fa-IR" sz="2800" b="1" dirty="0"/>
          </a:p>
          <a:p>
            <a:pPr>
              <a:buFont typeface="Arial" panose="020B0604020202020204" pitchFamily="34" charset="0"/>
              <a:buChar char="•"/>
            </a:pPr>
            <a:endParaRPr lang="en-US" sz="4400" b="0" i="0" dirty="0">
              <a:effectLst/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2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/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77539B-68F6-4409-7700-FF71AF3D0FFD}"/>
              </a:ext>
            </a:extLst>
          </p:cNvPr>
          <p:cNvSpPr txBox="1"/>
          <p:nvPr/>
        </p:nvSpPr>
        <p:spPr>
          <a:xfrm>
            <a:off x="150098" y="619172"/>
            <a:ext cx="727963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Particle Swarm Optimization (PSO)?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Analogy (The “Bird Flock”):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Imagine a flock of birds flying over a dark field looking for food.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None of the birds know exactly where the food is, but they know how close they are to it.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Strategy: Each bird follows two simple rules: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Remember the best spot I have found so far (Personal Best).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Fly towards the best spot the whole flock has found so far (Global Best).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Eventually, the whole flock gathers around the food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R" dirty="0"/>
          </a:p>
        </p:txBody>
      </p:sp>
      <p:pic>
        <p:nvPicPr>
          <p:cNvPr id="1028" name="Picture 4" descr="Particle Swarm Optimization">
            <a:extLst>
              <a:ext uri="{FF2B5EF4-FFF2-40B4-BE49-F238E27FC236}">
                <a16:creationId xmlns:a16="http://schemas.microsoft.com/office/drawing/2014/main" id="{B7DE83B3-51DB-A11A-7ED0-E2209C52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1957196"/>
            <a:ext cx="45339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63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28464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20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9263157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108010" y="36685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BEDACB-C3EE-2B99-8E9B-0705B5158058}"/>
              </a:ext>
            </a:extLst>
          </p:cNvPr>
          <p:cNvSpPr txBox="1"/>
          <p:nvPr/>
        </p:nvSpPr>
        <p:spPr>
          <a:xfrm>
            <a:off x="422720" y="814422"/>
            <a:ext cx="8935593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defTabSz="457200" rtl="1" eaLnBrk="1" latinLnBrk="0" hangingPunct="1"/>
            <a:r>
              <a:rPr lang="en-IR" sz="2000" b="1" dirty="0"/>
              <a:t>🔍 </a:t>
            </a:r>
            <a:r>
              <a:rPr lang="en-US" sz="2000" b="1" dirty="0"/>
              <a:t>Analysis: Why SUCCESS_RATE Achieved Best RMSE</a:t>
            </a:r>
          </a:p>
          <a:p>
            <a:pPr marL="0" defTabSz="457200" rtl="1" eaLnBrk="1" latinLnBrk="0" hangingPunct="1"/>
            <a:endParaRPr lang="en-US" sz="2000" b="1" dirty="0"/>
          </a:p>
          <a:p>
            <a:pPr marL="0" defTabSz="457200" rtl="1" eaLnBrk="1" latinLnBrk="0" hangingPunct="1"/>
            <a:endParaRPr lang="fa-IR" sz="2000" b="1" dirty="0"/>
          </a:p>
          <a:p>
            <a:pPr marL="0" defTabSz="457200" rtl="1" eaLnBrk="1" latinLnBrk="0" hangingPunct="1"/>
            <a:endParaRPr lang="fa-IR" sz="2000" b="1" dirty="0"/>
          </a:p>
          <a:p>
            <a:pPr marL="0" defTabSz="457200" rtl="1" eaLnBrk="1" latinLnBrk="0" hangingPunct="1"/>
            <a:endParaRPr lang="en-US" sz="2000" b="1" dirty="0"/>
          </a:p>
          <a:p>
            <a:pPr marL="0" defTabSz="457200" rtl="1" eaLnBrk="1" latinLnBrk="0" hangingPunct="1"/>
            <a:endParaRPr lang="fa-IR" sz="2000" b="1" dirty="0"/>
          </a:p>
          <a:p>
            <a:pPr marL="0" defTabSz="457200" rtl="1" eaLnBrk="1" latinLnBrk="0" hangingPunct="1"/>
            <a:endParaRPr lang="fa-IR" sz="2000" b="1" dirty="0"/>
          </a:p>
          <a:p>
            <a:pPr marL="0" defTabSz="457200" rtl="1" eaLnBrk="1" latinLnBrk="0" hangingPunct="1"/>
            <a:endParaRPr lang="fa-IR" sz="2000" b="1" dirty="0"/>
          </a:p>
          <a:p>
            <a:pPr marL="0" defTabSz="457200" rtl="1" eaLnBrk="1" latinLnBrk="0" hangingPunct="1"/>
            <a:endParaRPr lang="fa-IR" sz="2000" b="1" dirty="0"/>
          </a:p>
          <a:p>
            <a:pPr marL="0" defTabSz="457200" rtl="1" eaLnBrk="1" latinLnBrk="0" hangingPunct="1"/>
            <a:r>
              <a:rPr lang="en-US" sz="2000" b="1" dirty="0"/>
              <a:t>The Mechanism:</a:t>
            </a:r>
          </a:p>
          <a:p>
            <a:pPr marL="0" defTabSz="457200" rtl="1" eaLnBrk="1" latinLnBrk="0" hangingPunct="1"/>
            <a:r>
              <a:rPr lang="en-US" sz="2000" b="1" dirty="0"/>
              <a:t>• After iteration 1, Success Rate dropped to 0%</a:t>
            </a:r>
          </a:p>
          <a:p>
            <a:pPr marL="0" defTabSz="457200" rtl="1" eaLnBrk="1" latinLnBrk="0" hangingPunct="1"/>
            <a:r>
              <a:rPr lang="en-US" sz="2000" b="1" dirty="0"/>
              <a:t>• This means w = (1.0 - 0.0) × 0.0 + 0.0 = 0.0</a:t>
            </a:r>
          </a:p>
          <a:p>
            <a:pPr marL="0" defTabSz="457200" rtl="1" eaLnBrk="1" latinLnBrk="0" hangingPunct="1"/>
            <a:r>
              <a:rPr lang="en-US" sz="2000" b="1" dirty="0"/>
              <a:t>• Particles had ZERO momentum → Pure local refinement</a:t>
            </a:r>
          </a:p>
          <a:p>
            <a:pPr marL="0" defTabSz="457200" rtl="1" eaLnBrk="1" latinLnBrk="0" hangingPunct="1"/>
            <a:r>
              <a:rPr lang="en-US" sz="2000" b="1" dirty="0"/>
              <a:t>• Result: Very precise convergence to L=6, N=191</a:t>
            </a:r>
          </a:p>
          <a:p>
            <a:pPr marL="0" defTabSz="457200" rtl="1" eaLnBrk="1" latinLnBrk="0" hangingPunct="1"/>
            <a:endParaRPr lang="en-US" sz="2000" b="1" dirty="0"/>
          </a:p>
          <a:p>
            <a:pPr marL="0" defTabSz="457200" rtl="1" eaLnBrk="1" latinLnBrk="0" hangingPunct="1"/>
            <a:r>
              <a:rPr lang="en-US" sz="2000" b="1" dirty="0"/>
              <a:t>⚠️ Trade-off: Took longest time (699s) due to slow movement</a:t>
            </a:r>
          </a:p>
          <a:p>
            <a:pPr marL="0" defTabSz="457200" rtl="1" eaLnBrk="1" latinLnBrk="0" hangingPunct="1"/>
            <a:r>
              <a:rPr lang="en-IR" sz="2000" b="1" dirty="0"/>
              <a:t>✅ </a:t>
            </a:r>
            <a:r>
              <a:rPr lang="en-US" sz="2000" b="1" dirty="0"/>
              <a:t>Benefit: Achieved lowest error (0.02139)</a:t>
            </a:r>
            <a:endParaRPr lang="en-IR" sz="2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AE24F2-761C-FD28-6DD0-213A40497E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7462" y="1324631"/>
            <a:ext cx="67564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45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28464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sz="20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21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5199248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108010" y="36685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558291-E779-1190-A213-56C8BAA32065}"/>
              </a:ext>
            </a:extLst>
          </p:cNvPr>
          <p:cNvSpPr txBox="1"/>
          <p:nvPr/>
        </p:nvSpPr>
        <p:spPr>
          <a:xfrm>
            <a:off x="316980" y="705468"/>
            <a:ext cx="616505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R" dirty="0"/>
              <a:t>📊 MASTER COMPARISON: All Methods Across All Tasks</a:t>
            </a:r>
          </a:p>
          <a:p>
            <a:endParaRPr lang="en-IR" dirty="0"/>
          </a:p>
          <a:p>
            <a:r>
              <a:rPr lang="en-IR" dirty="0"/>
              <a:t>REGRESSION (Air Quality - LSTM):</a:t>
            </a:r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fa-IR" dirty="0"/>
          </a:p>
          <a:p>
            <a:endParaRPr lang="en-IR" dirty="0"/>
          </a:p>
          <a:p>
            <a:r>
              <a:rPr lang="en-IR" dirty="0"/>
              <a:t>🏆 Best Overall: Vanilla 5D PSO (0.02121)</a:t>
            </a:r>
          </a:p>
          <a:p>
            <a:r>
              <a:rPr lang="en-IR" dirty="0"/>
              <a:t>🏆 Best Adaptive: SUCCESS_RATE (0.02139)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7D7CCC-6AE6-3094-1335-B65E5CB5EB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141" y="1756962"/>
            <a:ext cx="8179283" cy="35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20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28464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dirty="0"/>
              <a:t>📊 CLASSIFICATION Summary (Waste Sorting - CNN)</a:t>
            </a:r>
          </a:p>
          <a:p>
            <a:pPr marL="285750" indent="-28575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fa-IR" dirty="0"/>
          </a:p>
          <a:p>
            <a:pPr marL="285750" indent="-28575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fa-IR" dirty="0"/>
          </a:p>
          <a:p>
            <a:pPr marL="285750" indent="-28575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fa-IR" dirty="0"/>
          </a:p>
          <a:p>
            <a:pPr marL="285750" indent="-28575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fa-IR" dirty="0"/>
          </a:p>
          <a:p>
            <a:pPr marL="285750" indent="-28575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fa-IR" dirty="0"/>
          </a:p>
          <a:p>
            <a:pPr marL="285750" indent="-28575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fa-IR" dirty="0"/>
          </a:p>
          <a:p>
            <a:pPr marL="285750" indent="-28575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fa-IR" dirty="0"/>
          </a:p>
          <a:p>
            <a:pPr marL="285750" indent="-28575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fa-IR" dirty="0"/>
          </a:p>
          <a:p>
            <a:pPr marL="285750" indent="-28575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  <a:p>
            <a:pPr marL="0" indent="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None/>
            </a:pPr>
            <a:r>
              <a:rPr lang="en-US" dirty="0"/>
              <a:t>🏆 Best Overall: Vanilla 5D PSO (88.42%)</a:t>
            </a:r>
          </a:p>
          <a:p>
            <a:pPr marL="0" indent="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None/>
            </a:pPr>
            <a:r>
              <a:rPr lang="en-US" dirty="0"/>
              <a:t>🏆 Best LLM Method: LLM-Controlled c1/c2 (88.18%)</a:t>
            </a:r>
          </a:p>
          <a:p>
            <a:pPr marL="0" indent="0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None/>
            </a:pPr>
            <a:r>
              <a:rPr lang="en-US" dirty="0"/>
              <a:t>📈 Improvement: Phase 1 Best (87.74%) → Phase 2 Best (88.42%)</a:t>
            </a:r>
          </a:p>
          <a:p>
            <a:pPr marL="0" indent="0" rtl="1">
              <a:buNone/>
            </a:pPr>
            <a:r>
              <a:rPr lang="en-US" dirty="0"/>
              <a:t>               = +0.68% accuracy improvement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22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017199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108010" y="36685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FAA6D-86F0-C69B-15BF-A33BCCBB7A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0161" y="1254109"/>
            <a:ext cx="76962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211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28464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23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/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108010" y="36685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12A093-84F4-FA82-B3CB-7868713B860E}"/>
              </a:ext>
            </a:extLst>
          </p:cNvPr>
          <p:cNvSpPr txBox="1"/>
          <p:nvPr/>
        </p:nvSpPr>
        <p:spPr>
          <a:xfrm>
            <a:off x="200161" y="636117"/>
            <a:ext cx="1098695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R" sz="2000" dirty="0"/>
              <a:t>💡 Key Insights from Phase 2</a:t>
            </a:r>
          </a:p>
          <a:p>
            <a:endParaRPr lang="en-IR" dirty="0"/>
          </a:p>
          <a:p>
            <a:r>
              <a:rPr lang="en-IR" dirty="0">
                <a:solidFill>
                  <a:srgbClr val="FFFF00"/>
                </a:solidFill>
              </a:rPr>
              <a:t>1️⃣ LLM CAN Control PSO Dynamics (Not Just Positions)</a:t>
            </a:r>
          </a:p>
          <a:p>
            <a:r>
              <a:rPr lang="en-IR" dirty="0"/>
              <a:t>   • Successfully detected "overshooting" from velocity patterns</a:t>
            </a:r>
          </a:p>
          <a:p>
            <a:r>
              <a:rPr lang="en-IR" dirty="0"/>
              <a:t>   • Gradual c1/c2 reduction (2.0 → 1.4) improved convergence</a:t>
            </a:r>
          </a:p>
          <a:p>
            <a:r>
              <a:rPr lang="en-IR" dirty="0"/>
              <a:t>   • Classification accuracy improved: 87.39% → 88.18%</a:t>
            </a:r>
          </a:p>
          <a:p>
            <a:endParaRPr lang="en-IR" dirty="0"/>
          </a:p>
          <a:p>
            <a:r>
              <a:rPr lang="en-IR" dirty="0">
                <a:solidFill>
                  <a:srgbClr val="FFFF00"/>
                </a:solidFill>
              </a:rPr>
              <a:t>2️⃣ Higher Dimensions Need More Guidance</a:t>
            </a:r>
          </a:p>
          <a:p>
            <a:r>
              <a:rPr lang="en-IR" dirty="0"/>
              <a:t>   • 5D search space is complex</a:t>
            </a:r>
          </a:p>
          <a:p>
            <a:r>
              <a:rPr lang="en-IR" dirty="0"/>
              <a:t>   • LLM provides valuable "safety" insights (e.g., recommending dropout)</a:t>
            </a:r>
          </a:p>
          <a:p>
            <a:r>
              <a:rPr lang="en-IR" dirty="0"/>
              <a:t>   • But pure PSO can still find good solutions faster</a:t>
            </a:r>
          </a:p>
          <a:p>
            <a:endParaRPr lang="en-IR" dirty="0"/>
          </a:p>
          <a:p>
            <a:r>
              <a:rPr lang="en-IR" dirty="0">
                <a:solidFill>
                  <a:srgbClr val="FFFF00"/>
                </a:solidFill>
              </a:rPr>
              <a:t>3️⃣ Success-Rate Inertia is Powerful</a:t>
            </a:r>
          </a:p>
          <a:p>
            <a:r>
              <a:rPr lang="en-IR" dirty="0"/>
              <a:t>   • Adapts to actual optimization progress</a:t>
            </a:r>
          </a:p>
          <a:p>
            <a:r>
              <a:rPr lang="en-IR" dirty="0"/>
              <a:t>   • Achieved lowest RMSE (0.02139) in regression</a:t>
            </a:r>
          </a:p>
          <a:p>
            <a:r>
              <a:rPr lang="en-IR" dirty="0"/>
              <a:t>   • Confirms theory from Nickabadi et al. (2011)</a:t>
            </a:r>
          </a:p>
          <a:p>
            <a:endParaRPr lang="en-IR" dirty="0"/>
          </a:p>
          <a:p>
            <a:r>
              <a:rPr lang="en-IR" dirty="0">
                <a:solidFill>
                  <a:srgbClr val="FFFF00"/>
                </a:solidFill>
              </a:rPr>
              <a:t>4️⃣ LLM Prioritizes Efficiency Over Raw Performance</a:t>
            </a:r>
          </a:p>
          <a:p>
            <a:r>
              <a:rPr lang="en-IR" dirty="0"/>
              <a:t>   • Consistently finds SMALLER models</a:t>
            </a:r>
          </a:p>
          <a:p>
            <a:r>
              <a:rPr lang="en-IR" dirty="0"/>
              <a:t>   • Example: L=1, F=16 (LLM) vs L=3, F=75 (Vanilla) in 5D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73364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24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/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108010" y="36685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C7A28D-01CB-BD22-D202-40B4D89C1CF0}"/>
              </a:ext>
            </a:extLst>
          </p:cNvPr>
          <p:cNvSpPr txBox="1"/>
          <p:nvPr/>
        </p:nvSpPr>
        <p:spPr>
          <a:xfrm>
            <a:off x="380011" y="848892"/>
            <a:ext cx="7368577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R" sz="2000" dirty="0"/>
              <a:t>📝 </a:t>
            </a:r>
            <a:r>
              <a:rPr lang="en-IR" sz="2000" dirty="0">
                <a:solidFill>
                  <a:srgbClr val="FFFF00"/>
                </a:solidFill>
              </a:rPr>
              <a:t>Conclusions</a:t>
            </a:r>
          </a:p>
          <a:p>
            <a:endParaRPr lang="en-IR" sz="2000" dirty="0"/>
          </a:p>
          <a:p>
            <a:r>
              <a:rPr lang="en-IR" sz="2000" dirty="0"/>
              <a:t>✅ Phase 2 Successfully Extended LLM-PSO Framework</a:t>
            </a:r>
          </a:p>
          <a:p>
            <a:endParaRPr lang="en-IR" sz="2000" dirty="0"/>
          </a:p>
          <a:p>
            <a:r>
              <a:rPr lang="en-IR" sz="2000" dirty="0">
                <a:solidFill>
                  <a:srgbClr val="FFFF00"/>
                </a:solidFill>
              </a:rPr>
              <a:t>Key Achievements:</a:t>
            </a:r>
          </a:p>
          <a:p>
            <a:r>
              <a:rPr lang="en-IR" sz="2000" dirty="0"/>
              <a:t>1. Demonstrated LLM can control PSO PARAMETERS (c1, c2), not just positions</a:t>
            </a:r>
          </a:p>
          <a:p>
            <a:r>
              <a:rPr lang="en-IR" sz="2000" dirty="0"/>
              <a:t>2. Validated Success-Rate Inertia as best adaptive strategy (RMSE: 0.02139)</a:t>
            </a:r>
          </a:p>
          <a:p>
            <a:r>
              <a:rPr lang="en-IR" sz="2000" dirty="0"/>
              <a:t>3. Improved classification accuracy from 87.74% to 88.42%</a:t>
            </a:r>
          </a:p>
          <a:p>
            <a:r>
              <a:rPr lang="en-IR" sz="2000" dirty="0"/>
              <a:t>4. Showed LLM guidance scales to 5D search spaces</a:t>
            </a:r>
          </a:p>
          <a:p>
            <a:endParaRPr lang="en-IR" sz="2000" dirty="0"/>
          </a:p>
          <a:p>
            <a:endParaRPr lang="en-IR" sz="2000" dirty="0"/>
          </a:p>
          <a:p>
            <a:r>
              <a:rPr lang="en-IR" sz="2000" dirty="0">
                <a:solidFill>
                  <a:srgbClr val="FFFF00"/>
                </a:solidFill>
              </a:rPr>
              <a:t>The hybrid approach leverages:</a:t>
            </a:r>
          </a:p>
          <a:p>
            <a:r>
              <a:rPr lang="en-IR" sz="2000" dirty="0"/>
              <a:t>• PSO's exploration capability</a:t>
            </a:r>
          </a:p>
          <a:p>
            <a:r>
              <a:rPr lang="en-IR" sz="2000" dirty="0"/>
              <a:t>• LLM's semantic understanding</a:t>
            </a:r>
          </a:p>
          <a:p>
            <a:r>
              <a:rPr lang="en-IR" sz="2000" dirty="0"/>
              <a:t>• Adaptive strategies' responsiveness</a:t>
            </a:r>
          </a:p>
        </p:txBody>
      </p:sp>
    </p:spTree>
    <p:extLst>
      <p:ext uri="{BB962C8B-B14F-4D97-AF65-F5344CB8AC3E}">
        <p14:creationId xmlns:p14="http://schemas.microsoft.com/office/powerpoint/2010/main" val="3356783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1876-980E-6339-F5EC-B31CABC62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95563"/>
            <a:ext cx="10131425" cy="1456267"/>
          </a:xfrm>
        </p:spPr>
        <p:txBody>
          <a:bodyPr>
            <a:normAutofit fontScale="90000"/>
          </a:bodyPr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en-US" b="1" dirty="0">
                <a:cs typeface="B Nazanin" panose="00000400000000000000" pitchFamily="2" charset="-78"/>
              </a:rPr>
              <a:t>thank for your attention</a:t>
            </a:r>
            <a:br>
              <a:rPr lang="en-US" b="1" dirty="0">
                <a:cs typeface="B Nazanin" panose="00000400000000000000" pitchFamily="2" charset="-78"/>
              </a:rPr>
            </a:br>
            <a:br>
              <a:rPr lang="en-US" b="1" dirty="0">
                <a:cs typeface="B Nazanin" panose="00000400000000000000" pitchFamily="2" charset="-78"/>
              </a:rPr>
            </a:br>
            <a:br>
              <a:rPr lang="en-US" b="1" dirty="0">
                <a:cs typeface="B Nazanin" panose="00000400000000000000" pitchFamily="2" charset="-78"/>
              </a:rPr>
            </a:br>
            <a:br>
              <a:rPr lang="en-US" b="1" dirty="0">
                <a:cs typeface="B Nazanin" panose="00000400000000000000" pitchFamily="2" charset="-78"/>
              </a:rPr>
            </a:br>
            <a:br>
              <a:rPr lang="en-US" b="1" dirty="0">
                <a:cs typeface="B Nazanin" panose="00000400000000000000" pitchFamily="2" charset="-78"/>
              </a:rPr>
            </a:br>
            <a:r>
              <a:rPr lang="en-US" b="1" dirty="0">
                <a:cs typeface="B Nazanin" panose="00000400000000000000" pitchFamily="2" charset="-78"/>
              </a:rPr>
              <a:t>QA</a:t>
            </a:r>
            <a:endParaRPr lang="fa-IR" b="1" dirty="0">
              <a:cs typeface="B Nazanin" panose="00000400000000000000" pitchFamily="2" charset="-78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89B7457-F3B1-8529-1531-F778F08B9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287046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252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1876-980E-6339-F5EC-B31CABC62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16" y="4637217"/>
            <a:ext cx="10585578" cy="1456267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References : </a:t>
            </a:r>
            <a:br>
              <a:rPr lang="en-US" sz="2000" b="1" dirty="0">
                <a:cs typeface="B Nazanin" panose="00000400000000000000" pitchFamily="2" charset="-78"/>
              </a:rPr>
            </a:br>
            <a:br>
              <a:rPr lang="en-US" sz="2000" b="1" dirty="0">
                <a:cs typeface="B Nazanin" panose="00000400000000000000" pitchFamily="2" charset="-78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r>
              <a:rPr lang="en-US" sz="2000" b="1" dirty="0">
                <a:latin typeface="URWPalladioL"/>
                <a:ea typeface="+mn-ea"/>
                <a:cs typeface="+mn-cs"/>
              </a:rPr>
              <a:t>S. Hameed, B. </a:t>
            </a:r>
            <a:r>
              <a:rPr lang="en-US" sz="2000" b="1" dirty="0" err="1">
                <a:latin typeface="URWPalladioL"/>
                <a:ea typeface="+mn-ea"/>
                <a:cs typeface="+mn-cs"/>
              </a:rPr>
              <a:t>Qolomany</a:t>
            </a:r>
            <a:r>
              <a:rPr lang="en-US" sz="2000" b="1" dirty="0">
                <a:latin typeface="URWPalladioL"/>
                <a:ea typeface="+mn-ea"/>
                <a:cs typeface="+mn-cs"/>
              </a:rPr>
              <a:t>, S. B. </a:t>
            </a:r>
            <a:r>
              <a:rPr lang="en-US" sz="2000" b="1" dirty="0" err="1">
                <a:latin typeface="URWPalladioL"/>
                <a:ea typeface="+mn-ea"/>
                <a:cs typeface="+mn-cs"/>
              </a:rPr>
              <a:t>Belhaouari</a:t>
            </a:r>
            <a:r>
              <a:rPr lang="en-US" sz="2000" b="1" dirty="0">
                <a:latin typeface="URWPalladioL"/>
                <a:ea typeface="+mn-ea"/>
                <a:cs typeface="+mn-cs"/>
              </a:rPr>
              <a:t>, M. Abdallah, J. Qadir and A. Al-Fuqaha, "Large Language Model Enhanced Particle Swarm Optimization for Hyperparameter Tuning for Deep Learning Models," in IEEE Open Journal of the Computer Society, vol. 6, pp. 574-585, 2025, </a:t>
            </a:r>
            <a:r>
              <a:rPr lang="en-US" sz="2000" b="1" dirty="0" err="1">
                <a:latin typeface="URWPalladioL"/>
                <a:ea typeface="+mn-ea"/>
                <a:cs typeface="+mn-cs"/>
              </a:rPr>
              <a:t>doi</a:t>
            </a:r>
            <a:r>
              <a:rPr lang="en-US" sz="2000" b="1" dirty="0">
                <a:latin typeface="URWPalladioL"/>
                <a:ea typeface="+mn-ea"/>
                <a:cs typeface="+mn-cs"/>
              </a:rPr>
              <a:t>: 10.1109/OJCS.2025.3564493.</a:t>
            </a: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cs typeface="B Nazanin" panose="00000400000000000000" pitchFamily="2" charset="-78"/>
              </a:rPr>
            </a:br>
            <a:br>
              <a:rPr lang="en-US" sz="2000" b="1" dirty="0">
                <a:cs typeface="B Nazanin" panose="00000400000000000000" pitchFamily="2" charset="-78"/>
              </a:rPr>
            </a:br>
            <a:r>
              <a:rPr lang="en-US" sz="1800" b="1" dirty="0">
                <a:latin typeface="URWPalladioL"/>
                <a:ea typeface="+mn-ea"/>
                <a:cs typeface="+mn-cs"/>
              </a:rPr>
              <a:t>A.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Nickabadi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, M. M.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Ebadzadeh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 and R.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Safabakhsh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, "DNPSO: A Dynamic Niching Particle Swarm Optimizer for multi-modal optimization," 2008 IEEE Congress on Evolutionary Computation (IEEE World Congress on Computational Intelligence), Hong Kong, China, 2008, pp. 26-32,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doi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: 10.1109/CEC.2008.4630771. keywords: {Evolutionary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computation;PSO;multi-modal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 function optimization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niching;dynamic;DNPSO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},</a:t>
            </a:r>
            <a:br>
              <a:rPr lang="en-US" sz="1800" b="1" dirty="0">
                <a:latin typeface="URWPalladioL"/>
                <a:ea typeface="+mn-ea"/>
                <a:cs typeface="+mn-cs"/>
              </a:rPr>
            </a:br>
            <a:br>
              <a:rPr lang="en-US" sz="1800" b="1" dirty="0">
                <a:latin typeface="URWPalladioL"/>
                <a:ea typeface="+mn-ea"/>
                <a:cs typeface="+mn-cs"/>
              </a:rPr>
            </a:br>
            <a:br>
              <a:rPr lang="en-US" sz="1800" b="1" dirty="0">
                <a:latin typeface="URWPalladioL"/>
                <a:ea typeface="+mn-ea"/>
                <a:cs typeface="+mn-cs"/>
              </a:rPr>
            </a:br>
            <a:br>
              <a:rPr lang="en-US" sz="1800" b="1" dirty="0">
                <a:latin typeface="URWPalladioL"/>
                <a:ea typeface="+mn-ea"/>
                <a:cs typeface="+mn-cs"/>
              </a:rPr>
            </a:br>
            <a:r>
              <a:rPr lang="en-US" sz="1800" b="1" dirty="0">
                <a:latin typeface="URWPalladioL"/>
                <a:ea typeface="+mn-ea"/>
                <a:cs typeface="+mn-cs"/>
              </a:rPr>
              <a:t>A.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Nickabadi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, M. M.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Ebadzadeh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, and R.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Safabakhsh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, “A novel particle swarm optimization algorithm with adaptive inertia weight,” Applied Soft Computing, vol. 11, no. 4, pp. 3658–3670, Jun. 2011,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doi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: 10.1016/j.asoc.2011.01.037.</a:t>
            </a: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200" b="1" dirty="0">
                <a:latin typeface="URWPalladioL"/>
                <a:ea typeface="+mn-ea"/>
                <a:cs typeface="+mn-cs"/>
              </a:rPr>
            </a:br>
            <a:br>
              <a:rPr lang="en-US" sz="2200" b="1" dirty="0">
                <a:latin typeface="URWPalladioL"/>
                <a:ea typeface="+mn-ea"/>
                <a:cs typeface="+mn-cs"/>
              </a:rPr>
            </a:br>
            <a:br>
              <a:rPr lang="en-US" sz="22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cs typeface="B Nazanin" panose="00000400000000000000" pitchFamily="2" charset="-78"/>
              </a:rPr>
            </a:br>
            <a:endParaRPr lang="fa-IR" sz="2000" b="1" dirty="0">
              <a:cs typeface="B Nazanin" panose="00000400000000000000" pitchFamily="2" charset="-78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04DBFA1-9A78-CE30-4950-0917615A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188070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217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6573" y="1529011"/>
            <a:ext cx="11824507" cy="548350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fa-IR" sz="2800" b="1" dirty="0"/>
          </a:p>
          <a:p>
            <a:pPr>
              <a:buFont typeface="Arial" panose="020B0604020202020204" pitchFamily="34" charset="0"/>
              <a:buChar char="•"/>
            </a:pPr>
            <a:endParaRPr lang="en-US" sz="4400" b="0" i="0" dirty="0">
              <a:effectLst/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3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/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727ECDE-7C2D-59CB-C7A3-4A68725038F2}"/>
              </a:ext>
            </a:extLst>
          </p:cNvPr>
          <p:cNvSpPr txBox="1"/>
          <p:nvPr/>
        </p:nvSpPr>
        <p:spPr>
          <a:xfrm>
            <a:off x="316980" y="1031361"/>
            <a:ext cx="1155593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How PSO Works: Parameters &amp; Trade-offs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The 3 Key Parameters (The “Knobs”):</a:t>
            </a:r>
          </a:p>
          <a:p>
            <a:pPr algn="l">
              <a:buFont typeface="+mj-lt"/>
              <a:buAutoNum type="arabicPeriod"/>
            </a:pPr>
            <a:r>
              <a:rPr lang="en-US" sz="2400" dirty="0"/>
              <a:t>Inertia Weight (w):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Definition: How much the particle keeps moving in its previous direction.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Effect: High w = Exploration (flying wildly). Low w = Exploitation (slowing down to search carefully).</a:t>
            </a:r>
          </a:p>
          <a:p>
            <a:pPr algn="l">
              <a:buFont typeface="+mj-lt"/>
              <a:buAutoNum type="arabicPeriod"/>
            </a:pPr>
            <a:r>
              <a:rPr lang="en-US" sz="2400" dirty="0"/>
              <a:t>Cognitive Coefficient (c1):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Definition: How much the particle trusts its own memory (</a:t>
            </a:r>
            <a:r>
              <a:rPr lang="en-US" sz="2400" dirty="0" err="1"/>
              <a:t>pbest</a:t>
            </a:r>
            <a:r>
              <a:rPr lang="en-US" sz="2400" dirty="0"/>
              <a:t>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Effect: High c1 encourages independent exploration.</a:t>
            </a:r>
          </a:p>
          <a:p>
            <a:pPr algn="l">
              <a:buFont typeface="+mj-lt"/>
              <a:buAutoNum type="arabicPeriod"/>
            </a:pPr>
            <a:r>
              <a:rPr lang="en-US" sz="2400" dirty="0"/>
              <a:t>Social Coefficient (c2):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Definition: How much the particle trusts the swarm leader (</a:t>
            </a:r>
            <a:r>
              <a:rPr lang="en-US" sz="2400" dirty="0" err="1"/>
              <a:t>gbest</a:t>
            </a:r>
            <a:r>
              <a:rPr lang="en-US" sz="2400" dirty="0"/>
              <a:t>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Effect: High c2 makes the swarm converge (cluster) quickly.</a:t>
            </a:r>
          </a:p>
          <a:p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4076406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6573" y="1529011"/>
            <a:ext cx="11824507" cy="548350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fa-IR" sz="2800" b="1" dirty="0"/>
          </a:p>
          <a:p>
            <a:pPr>
              <a:buFont typeface="Arial" panose="020B0604020202020204" pitchFamily="34" charset="0"/>
              <a:buChar char="•"/>
            </a:pPr>
            <a:endParaRPr lang="en-US" sz="4400" b="0" i="0" dirty="0">
              <a:effectLst/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4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/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6294B2A-12BE-A0F0-13D6-86647D01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25" y="2203370"/>
            <a:ext cx="6405563" cy="458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223D01A-74EB-3F73-2F36-AB0D5DCB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1" y="220336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995C36-17DA-8734-A42A-674AC8B872AD}"/>
              </a:ext>
            </a:extLst>
          </p:cNvPr>
          <p:cNvSpPr txBox="1"/>
          <p:nvPr/>
        </p:nvSpPr>
        <p:spPr>
          <a:xfrm>
            <a:off x="-15130" y="566214"/>
            <a:ext cx="12222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R" b="1" i="0" dirty="0">
                <a:effectLst/>
                <a:latin typeface="IRANSansXMedium"/>
              </a:rPr>
              <a:t>✅ </a:t>
            </a:r>
            <a:r>
              <a:rPr lang="en-US" b="1" i="0" dirty="0">
                <a:effectLst/>
                <a:latin typeface="IRANSansXMedium"/>
              </a:rPr>
              <a:t>Pros:</a:t>
            </a:r>
            <a:r>
              <a:rPr lang="en-US" b="0" i="0" dirty="0">
                <a:effectLst/>
                <a:latin typeface="IRANSansXMedium"/>
              </a:rPr>
              <a:t> Simple to implement, works without complex math (derivatives), effective for discrete numbers (like number of layers).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R" b="1" i="0" dirty="0">
                <a:effectLst/>
                <a:latin typeface="IRANSansXMedium"/>
              </a:rPr>
              <a:t>❌ </a:t>
            </a:r>
            <a:r>
              <a:rPr lang="en-US" b="1" i="0" dirty="0">
                <a:effectLst/>
                <a:latin typeface="IRANSansXMedium"/>
              </a:rPr>
              <a:t>Cons:</a:t>
            </a:r>
            <a:r>
              <a:rPr lang="en-US" b="0" i="0" dirty="0">
                <a:effectLst/>
                <a:latin typeface="IRANSansXMedium"/>
              </a:rPr>
              <a:t> Can get stuck in “Local Optima” (finding a good spot, but missing the </a:t>
            </a:r>
            <a:r>
              <a:rPr lang="en-US" b="0" i="1" dirty="0">
                <a:effectLst/>
                <a:latin typeface="IRANSansXMedium"/>
              </a:rPr>
              <a:t>best</a:t>
            </a:r>
            <a:r>
              <a:rPr lang="en-US" b="0" i="0" dirty="0">
                <a:effectLst/>
                <a:latin typeface="IRANSansXMedium"/>
              </a:rPr>
              <a:t> spot), and the parameters (</a:t>
            </a:r>
            <a:r>
              <a:rPr lang="en-US" b="0" i="0" dirty="0">
                <a:effectLst/>
                <a:latin typeface="KaTeX_Main"/>
              </a:rPr>
              <a:t>w,c1,c2</a:t>
            </a:r>
            <a:r>
              <a:rPr lang="en-US" b="0" i="0" dirty="0">
                <a:effectLst/>
                <a:latin typeface="IRANSansXMedium"/>
              </a:rPr>
              <a:t>)</a:t>
            </a:r>
            <a:endParaRPr lang="en-I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4EE469-06D4-EC11-6BC1-98E5E3DC9979}"/>
              </a:ext>
            </a:extLst>
          </p:cNvPr>
          <p:cNvSpPr txBox="1"/>
          <p:nvPr/>
        </p:nvSpPr>
        <p:spPr>
          <a:xfrm>
            <a:off x="108011" y="1272771"/>
            <a:ext cx="11824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IRANSansXMedium"/>
              </a:rPr>
              <a:t>Standard PSO often uses a fixed inertia (e.g., w=0.7).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IRANSansXMedium"/>
              </a:rPr>
              <a:t>If w is too high, the particles fly past the target and never land (Chaos).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IRANSansXMedium"/>
              </a:rPr>
              <a:t>If w is too low, the particles barely move and get stuck in the first hole they find (Stagnation).</a:t>
            </a:r>
          </a:p>
          <a:p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85701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97" name="Picture 196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011" y="469169"/>
            <a:ext cx="11791676" cy="5457935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/>
              <a:t>Today's Presentation Roadmap:</a:t>
            </a:r>
          </a:p>
          <a:p>
            <a:endParaRPr lang="en-US" sz="2400" b="1" dirty="0"/>
          </a:p>
          <a:p>
            <a:r>
              <a:rPr lang="en-US" sz="2400" b="1" dirty="0"/>
              <a:t>1. Quick Recap: Phase 1 Results &amp; Baseline Paper</a:t>
            </a:r>
          </a:p>
          <a:p>
            <a:r>
              <a:rPr lang="en-US" sz="2400" b="1" dirty="0"/>
              <a:t>2. Phase 2 Objectives: What We Improved</a:t>
            </a:r>
          </a:p>
          <a:p>
            <a:r>
              <a:rPr lang="en-US" sz="2400" b="1" dirty="0"/>
              <a:t>3. New Methods Implemented:</a:t>
            </a:r>
          </a:p>
          <a:p>
            <a:r>
              <a:rPr lang="en-US" sz="2400" b="1" dirty="0"/>
              <a:t>   • Task 1: LLM Controls c1/c2 + Particle History</a:t>
            </a:r>
          </a:p>
          <a:p>
            <a:r>
              <a:rPr lang="en-US" sz="2400" b="1" dirty="0"/>
              <a:t>   • Task 2: Expanded 5D Search Space</a:t>
            </a:r>
          </a:p>
          <a:p>
            <a:r>
              <a:rPr lang="en-US" sz="2400" b="1" dirty="0"/>
              <a:t>   • Task 3: Adaptive Inertia Weight Strategies (AIWPSO)</a:t>
            </a:r>
          </a:p>
          <a:p>
            <a:r>
              <a:rPr lang="en-US" sz="2400" b="1" dirty="0"/>
              <a:t>4. Experimental Results (Regression + Classification)</a:t>
            </a:r>
          </a:p>
          <a:p>
            <a:r>
              <a:rPr lang="en-US" sz="2400" b="1" dirty="0"/>
              <a:t>5. Comparative Analysis: Phase 1 vs Phase 2</a:t>
            </a:r>
          </a:p>
          <a:p>
            <a:r>
              <a:rPr lang="en-US" sz="2400" b="1" dirty="0"/>
              <a:t>6. Conclusions &amp; Future Work</a:t>
            </a:r>
            <a:endParaRPr lang="en-US" sz="4000" b="0" i="0" dirty="0">
              <a:effectLst/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5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338723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3014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7700" y="622479"/>
            <a:ext cx="10817089" cy="536746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📄 Baseline Paper:</a:t>
            </a:r>
          </a:p>
          <a:p>
            <a:endParaRPr lang="en-US" dirty="0"/>
          </a:p>
          <a:p>
            <a:r>
              <a:rPr lang="en-US" dirty="0"/>
              <a:t>Key Contributions of the Paper:</a:t>
            </a:r>
          </a:p>
          <a:p>
            <a:r>
              <a:rPr lang="en-US" dirty="0"/>
              <a:t>┌─────────────────────────────────────────────────────────────┐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dirty="0"/>
              <a:t>│ 1. First integration of LLM reasoning with PSO                      │</a:t>
            </a:r>
          </a:p>
          <a:p>
            <a:r>
              <a:rPr lang="en-US" dirty="0"/>
              <a:t>│ 2. Memory module to track optimization history                     │</a:t>
            </a:r>
          </a:p>
          <a:p>
            <a:r>
              <a:rPr lang="en-US" dirty="0"/>
              <a:t>│ 3. Chain-of-Thought prompting for suggestions                      │</a:t>
            </a:r>
          </a:p>
          <a:p>
            <a:r>
              <a:rPr lang="en-US" dirty="0"/>
              <a:t>│ 4. Tested on LSTM (Regression) and CNN (Classification)    │</a:t>
            </a:r>
          </a:p>
          <a:p>
            <a:r>
              <a:rPr lang="en-US" dirty="0"/>
              <a:t>└─────────────────────────────────────────────────────────────┘</a:t>
            </a:r>
          </a:p>
          <a:p>
            <a:endParaRPr lang="en-US" dirty="0"/>
          </a:p>
          <a:p>
            <a:r>
              <a:rPr lang="en-US" dirty="0"/>
              <a:t>Paper's Core Idea:</a:t>
            </a:r>
          </a:p>
          <a:p>
            <a:r>
              <a:rPr lang="en-US" dirty="0"/>
              <a:t>• PSO is good at "exploration" but lacks "reasoning"</a:t>
            </a:r>
          </a:p>
          <a:p>
            <a:r>
              <a:rPr lang="en-US" dirty="0"/>
              <a:t>• LLM is good at "pattern recognition" but can't optimize</a:t>
            </a:r>
          </a:p>
          <a:p>
            <a:r>
              <a:rPr lang="en-US" dirty="0"/>
              <a:t>• HYBRID = Best of both worlds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DB25A2C-4155-E0F1-7C19-CA853514F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1230986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6528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0" y="305691"/>
            <a:ext cx="6377052" cy="278962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400" b="1" dirty="0"/>
          </a:p>
          <a:p>
            <a:r>
              <a:rPr lang="en-US" b="1" dirty="0">
                <a:solidFill>
                  <a:srgbClr val="FFFF00"/>
                </a:solidFill>
              </a:rPr>
              <a:t>Phase 1: Our Implementation of the Baseline</a:t>
            </a:r>
          </a:p>
          <a:p>
            <a:endParaRPr lang="fa-IR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CLASSIFICATION TASK (Waste Sorting - CNN)</a:t>
            </a:r>
          </a:p>
          <a:p>
            <a:r>
              <a:rPr lang="en-US" sz="1400" b="1" dirty="0"/>
              <a:t>════════════════════════════════════════════</a:t>
            </a:r>
          </a:p>
          <a:p>
            <a:r>
              <a:rPr lang="en-US" sz="1400" b="1" dirty="0"/>
              <a:t>METHOD              │ LAYERS</a:t>
            </a:r>
            <a:r>
              <a:rPr lang="fa-IR" sz="1400" b="1" dirty="0"/>
              <a:t>   </a:t>
            </a:r>
            <a:r>
              <a:rPr lang="en-US" sz="1400" b="1" dirty="0"/>
              <a:t> │ FILTERS</a:t>
            </a:r>
            <a:r>
              <a:rPr lang="fa-IR" sz="1400" b="1" dirty="0"/>
              <a:t>     </a:t>
            </a:r>
            <a:r>
              <a:rPr lang="en-US" sz="1400" b="1" dirty="0"/>
              <a:t>│ ACCURACY</a:t>
            </a:r>
            <a:r>
              <a:rPr lang="fa-IR" sz="1400" b="1" dirty="0"/>
              <a:t>.</a:t>
            </a:r>
            <a:r>
              <a:rPr lang="en-US" sz="1400" b="1" dirty="0"/>
              <a:t>│ TIME</a:t>
            </a:r>
          </a:p>
          <a:p>
            <a:r>
              <a:rPr lang="en-US" sz="1400" b="1" dirty="0"/>
              <a:t>────────────────────┼────────┼─────────┼───</a:t>
            </a:r>
          </a:p>
          <a:p>
            <a:r>
              <a:rPr lang="en-US" sz="1400" b="1" dirty="0"/>
              <a:t>Simple PSO          │ 3                     │ 118               │ 86.91%            │ 903s</a:t>
            </a:r>
          </a:p>
          <a:p>
            <a:r>
              <a:rPr lang="en-US" sz="1400" b="1" dirty="0"/>
              <a:t>Vanilla (Improved)  │ 1                 │ 64                 │ 87.74%           │ 991s ✓</a:t>
            </a:r>
          </a:p>
          <a:p>
            <a:r>
              <a:rPr lang="en-US" sz="1400" b="1" dirty="0"/>
              <a:t>LLM-Enhanced PSO    │ 2            │ 40                │ 87.39%           │ 1134s</a:t>
            </a:r>
          </a:p>
          <a:p>
            <a:endParaRPr lang="en-US" sz="1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9577375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783E63C-4B1B-E86B-E098-3FD95823BE11}"/>
              </a:ext>
            </a:extLst>
          </p:cNvPr>
          <p:cNvSpPr txBox="1">
            <a:spLocks/>
          </p:cNvSpPr>
          <p:nvPr/>
        </p:nvSpPr>
        <p:spPr>
          <a:xfrm>
            <a:off x="6095999" y="2828979"/>
            <a:ext cx="6377052" cy="56290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FF00"/>
                </a:solidFill>
              </a:rPr>
              <a:t>Phase 1: Our Implementation of the Baseline</a:t>
            </a:r>
          </a:p>
          <a:p>
            <a:endParaRPr lang="en-US" sz="1400" b="1" dirty="0"/>
          </a:p>
          <a:p>
            <a:r>
              <a:rPr lang="en-US" sz="1400" b="1" dirty="0"/>
              <a:t>REGRESSION TASK (Air Quality - LSTM)</a:t>
            </a:r>
          </a:p>
          <a:p>
            <a:r>
              <a:rPr lang="en-US" sz="1400" b="1" dirty="0"/>
              <a:t>══════════════════════════════════════════════</a:t>
            </a:r>
          </a:p>
          <a:p>
            <a:r>
              <a:rPr lang="en-US" sz="1400" b="1" dirty="0"/>
              <a:t>METHOD              │ LAYERS </a:t>
            </a:r>
            <a:r>
              <a:rPr lang="fa-IR" sz="1400" b="1" dirty="0"/>
              <a:t>   </a:t>
            </a:r>
            <a:r>
              <a:rPr lang="en-US" sz="1400" b="1" dirty="0"/>
              <a:t>│ NEURONS</a:t>
            </a:r>
            <a:r>
              <a:rPr lang="fa-IR" sz="1400" b="1" dirty="0"/>
              <a:t> </a:t>
            </a:r>
            <a:r>
              <a:rPr lang="en-US" sz="1400" b="1" dirty="0"/>
              <a:t> │ RMSE   </a:t>
            </a:r>
            <a:r>
              <a:rPr lang="fa-IR" sz="1400" b="1" dirty="0"/>
              <a:t>        </a:t>
            </a:r>
            <a:r>
              <a:rPr lang="en-US" sz="1400" b="1" dirty="0"/>
              <a:t> │ TIME</a:t>
            </a:r>
          </a:p>
          <a:p>
            <a:r>
              <a:rPr lang="en-US" sz="1400" b="1" dirty="0"/>
              <a:t>────────────────────┼────────┼─────────┼───────</a:t>
            </a:r>
          </a:p>
          <a:p>
            <a:r>
              <a:rPr lang="en-US" sz="1400" b="1" dirty="0"/>
              <a:t>Improved PSO        │ 6                  │ 256                │ 0.02145          │ 460s</a:t>
            </a:r>
          </a:p>
          <a:p>
            <a:r>
              <a:rPr lang="en-US" sz="1400" b="1" dirty="0"/>
              <a:t>LLM-Enhanced PSO    │ 2           │ 210                │ 0.02159           │ 344s ✓</a:t>
            </a:r>
          </a:p>
          <a:p>
            <a:r>
              <a:rPr lang="en-US" sz="1400" b="1" dirty="0"/>
              <a:t>═══════════════════════════════════════════════</a:t>
            </a:r>
          </a:p>
          <a:p>
            <a:r>
              <a:rPr lang="en-US" sz="1400" b="1" dirty="0"/>
              <a:t>Key Finding: LLM found a LIGHTER model (2 layers vs 6) </a:t>
            </a:r>
          </a:p>
          <a:p>
            <a:r>
              <a:rPr lang="en-US" sz="1400" b="1" dirty="0"/>
              <a:t>             with similar accuracy but 25% FASTER!</a:t>
            </a:r>
          </a:p>
          <a:p>
            <a:pPr marL="0" indent="0">
              <a:buNone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7427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574" y="569378"/>
            <a:ext cx="11791676" cy="584595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2800" b="1" dirty="0"/>
              <a:t>What Was Missing in Phase 1?</a:t>
            </a:r>
          </a:p>
          <a:p>
            <a:endParaRPr lang="en-US" sz="2800" b="1" dirty="0"/>
          </a:p>
          <a:p>
            <a:r>
              <a:rPr lang="en-US" sz="2800" b="1" dirty="0"/>
              <a:t>❌ Problem 1: Fixed PSO Parameters</a:t>
            </a:r>
          </a:p>
          <a:p>
            <a:r>
              <a:rPr lang="en-US" sz="2800" b="1" dirty="0"/>
              <a:t>   • c1 and c2 were FIXED at 2.0 throughout the search</a:t>
            </a:r>
          </a:p>
          <a:p>
            <a:r>
              <a:rPr lang="en-US" sz="2800" b="1" dirty="0"/>
              <a:t>   • No adaptation based on swarm behavior</a:t>
            </a:r>
          </a:p>
          <a:p>
            <a:endParaRPr lang="en-US" sz="2800" b="1" dirty="0"/>
          </a:p>
          <a:p>
            <a:r>
              <a:rPr lang="en-US" sz="2800" b="1" dirty="0"/>
              <a:t>❌ Problem 2: Limited Search Space</a:t>
            </a:r>
          </a:p>
          <a:p>
            <a:r>
              <a:rPr lang="en-US" sz="2800" b="1" dirty="0"/>
              <a:t>   • Only 2 dimensions: Layers &amp; Neurons</a:t>
            </a:r>
          </a:p>
          <a:p>
            <a:r>
              <a:rPr lang="en-US" sz="2800" b="1" dirty="0"/>
              <a:t>   • Real models need: Learning Rate, Dropout, Epochs...</a:t>
            </a:r>
          </a:p>
          <a:p>
            <a:endParaRPr lang="en-US" sz="2800" b="1" dirty="0"/>
          </a:p>
          <a:p>
            <a:r>
              <a:rPr lang="en-US" sz="2800" b="1" dirty="0"/>
              <a:t>❌ Problem 3: Blind Inertia Weight</a:t>
            </a:r>
          </a:p>
          <a:p>
            <a:r>
              <a:rPr lang="en-US" sz="2800" b="1" dirty="0"/>
              <a:t>   • Linear decrease from 0.9 → 0.4</a:t>
            </a:r>
          </a:p>
          <a:p>
            <a:r>
              <a:rPr lang="en-US" sz="2800" b="1" dirty="0"/>
              <a:t>   • Doesn't respond to actual swarm success/failure</a:t>
            </a:r>
          </a:p>
          <a:p>
            <a:endParaRPr lang="en-US" sz="2800" b="1" dirty="0"/>
          </a:p>
          <a:p>
            <a:r>
              <a:rPr lang="en-US" sz="2800" b="1" dirty="0"/>
              <a:t>Phase 2 Goal: Address ALL three limitations!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8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65596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547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51481"/>
            <a:ext cx="11791676" cy="5629068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sz="2800" b="1" dirty="0"/>
              <a:t>Phase 2: Advanced Adaptive Strategies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B050"/>
                </a:solidFill>
              </a:rPr>
              <a:t> TASK 1: LLM Controls c1/c2 + Particle History             </a:t>
            </a:r>
          </a:p>
          <a:p>
            <a:r>
              <a:rPr lang="en-US" sz="2800" b="1" dirty="0"/>
              <a:t>  • LLM analyzes particle velocities in real-time           </a:t>
            </a:r>
          </a:p>
          <a:p>
            <a:r>
              <a:rPr lang="en-US" sz="2800" b="1" dirty="0"/>
              <a:t>  • Dynamically adjusts c1, c2 to prevent overshooting      </a:t>
            </a:r>
          </a:p>
          <a:p>
            <a:r>
              <a:rPr lang="en-US" sz="2800" b="1" dirty="0"/>
              <a:t>  • Provides position/velocity history context              </a:t>
            </a:r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B050"/>
                </a:solidFill>
              </a:rPr>
              <a:t> TASK 2: Expanded 5D Search Space                          </a:t>
            </a:r>
          </a:p>
          <a:p>
            <a:r>
              <a:rPr lang="en-US" sz="2800" b="1" dirty="0"/>
              <a:t>  • Dimensions: Layers, Neurons, LR, Dropout, Epochs        </a:t>
            </a:r>
          </a:p>
          <a:p>
            <a:r>
              <a:rPr lang="en-US" sz="2800" b="1" dirty="0"/>
              <a:t>  • Tests LLM effectiveness in high-dimensional space       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>
                <a:solidFill>
                  <a:srgbClr val="00B050"/>
                </a:solidFill>
              </a:rPr>
              <a:t>  TASK 3: Adaptive Inertia Weight Strategies                </a:t>
            </a:r>
          </a:p>
          <a:p>
            <a:r>
              <a:rPr lang="en-US" sz="2800" b="1" dirty="0"/>
              <a:t>  • Based on </a:t>
            </a:r>
            <a:r>
              <a:rPr lang="en-US" sz="2800" b="1" dirty="0" err="1"/>
              <a:t>Nickabadi</a:t>
            </a:r>
            <a:r>
              <a:rPr lang="en-US" sz="2800" b="1" dirty="0"/>
              <a:t> et al. (2011) paper                  </a:t>
            </a:r>
          </a:p>
          <a:p>
            <a:r>
              <a:rPr lang="en-US" sz="2800" b="1" dirty="0"/>
              <a:t>  • 5 strategies: Linear↓, Linear↑, Random, Success, Rank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9</a:t>
            </a:fld>
            <a:r>
              <a:rPr lang="en-US" dirty="0"/>
              <a:t>/24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3532338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5010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ustom 1">
      <a:majorFont>
        <a:latin typeface="B Nazanin"/>
        <a:ea typeface=""/>
        <a:cs typeface="Times New Roman"/>
      </a:majorFont>
      <a:minorFont>
        <a:latin typeface="Times New Roman"/>
        <a:ea typeface=""/>
        <a:cs typeface="Arial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6104</TotalTime>
  <Words>2410</Words>
  <Application>Microsoft Macintosh PowerPoint</Application>
  <PresentationFormat>Widescreen</PresentationFormat>
  <Paragraphs>470</Paragraphs>
  <Slides>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B Nazanin</vt:lpstr>
      <vt:lpstr>Calibri</vt:lpstr>
      <vt:lpstr>IRANSansXMedium</vt:lpstr>
      <vt:lpstr>KaTeX_Main</vt:lpstr>
      <vt:lpstr>Times New Roman</vt:lpstr>
      <vt:lpstr>ui-monospace</vt:lpstr>
      <vt:lpstr>URWPalladioL</vt:lpstr>
      <vt:lpstr>Celestial</vt:lpstr>
      <vt:lpstr>به نام هستی بخش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for your attention     QA</vt:lpstr>
      <vt:lpstr>References :    S. Hameed, B. Qolomany, S. B. Belhaouari, M. Abdallah, J. Qadir and A. Al-Fuqaha, "Large Language Model Enhanced Particle Swarm Optimization for Hyperparameter Tuning for Deep Learning Models," in IEEE Open Journal of the Computer Society, vol. 6, pp. 574-585, 2025, doi: 10.1109/OJCS.2025.3564493.   A. Nickabadi, M. M. Ebadzadeh and R. Safabakhsh, "DNPSO: A Dynamic Niching Particle Swarm Optimizer for multi-modal optimization," 2008 IEEE Congress on Evolutionary Computation (IEEE World Congress on Computational Intelligence), Hong Kong, China, 2008, pp. 26-32, doi: 10.1109/CEC.2008.4630771. keywords: {Evolutionary computation;PSO;multi-modal function optimization niching;dynamic;DNPSO},    A. Nickabadi, M. M. Ebadzadeh, and R. Safabakhsh, “A novel particle swarm optimization algorithm with adaptive inertia weight,” Applied Soft Computing, vol. 11, no. 4, pp. 3658–3670, Jun. 2011, doi: 10.1016/j.asoc.2011.01.037.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S Abolfazl Mortezavi</dc:creator>
  <cp:lastModifiedBy>Hmi</cp:lastModifiedBy>
  <cp:revision>706</cp:revision>
  <dcterms:created xsi:type="dcterms:W3CDTF">2023-10-05T11:18:34Z</dcterms:created>
  <dcterms:modified xsi:type="dcterms:W3CDTF">2026-02-04T17:51:20Z</dcterms:modified>
</cp:coreProperties>
</file>